
<file path=[Content_Types].xml><?xml version="1.0" encoding="utf-8"?>
<Types xmlns="http://schemas.openxmlformats.org/package/2006/content-types">
  <Default Extension="bin" ContentType="audio/unknown"/>
  <Default Extension="png" ContentType="image/png"/>
  <Default Extension="jpeg" ContentType="image/jpeg"/>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embeddings/oleObject1.bin" ContentType="application/vnd.openxmlformats-officedocument.oleObject"/>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embeddings/oleObject2.bin" ContentType="application/vnd.openxmlformats-officedocument.oleObject"/>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9"/>
  </p:notesMasterIdLst>
  <p:sldIdLst>
    <p:sldId id="258" r:id="rId2"/>
    <p:sldId id="323" r:id="rId3"/>
    <p:sldId id="259" r:id="rId4"/>
    <p:sldId id="260" r:id="rId5"/>
    <p:sldId id="261" r:id="rId6"/>
    <p:sldId id="262" r:id="rId7"/>
    <p:sldId id="263" r:id="rId8"/>
    <p:sldId id="264" r:id="rId9"/>
    <p:sldId id="265" r:id="rId10"/>
    <p:sldId id="266" r:id="rId11"/>
    <p:sldId id="308" r:id="rId12"/>
    <p:sldId id="267" r:id="rId13"/>
    <p:sldId id="268" r:id="rId14"/>
    <p:sldId id="269" r:id="rId15"/>
    <p:sldId id="270" r:id="rId16"/>
    <p:sldId id="271" r:id="rId17"/>
    <p:sldId id="272" r:id="rId18"/>
    <p:sldId id="273" r:id="rId19"/>
    <p:sldId id="274" r:id="rId20"/>
    <p:sldId id="275" r:id="rId21"/>
    <p:sldId id="313" r:id="rId22"/>
    <p:sldId id="276" r:id="rId23"/>
    <p:sldId id="314" r:id="rId24"/>
    <p:sldId id="277" r:id="rId25"/>
    <p:sldId id="278" r:id="rId26"/>
    <p:sldId id="279" r:id="rId27"/>
    <p:sldId id="280" r:id="rId28"/>
    <p:sldId id="281" r:id="rId29"/>
    <p:sldId id="282" r:id="rId30"/>
    <p:sldId id="283" r:id="rId31"/>
    <p:sldId id="284" r:id="rId32"/>
    <p:sldId id="285" r:id="rId33"/>
    <p:sldId id="286" r:id="rId34"/>
    <p:sldId id="287" r:id="rId35"/>
    <p:sldId id="288" r:id="rId36"/>
    <p:sldId id="322" r:id="rId37"/>
    <p:sldId id="289" r:id="rId38"/>
    <p:sldId id="324" r:id="rId39"/>
    <p:sldId id="290" r:id="rId40"/>
    <p:sldId id="310" r:id="rId41"/>
    <p:sldId id="291" r:id="rId42"/>
    <p:sldId id="309" r:id="rId43"/>
    <p:sldId id="292" r:id="rId44"/>
    <p:sldId id="293" r:id="rId45"/>
    <p:sldId id="294" r:id="rId46"/>
    <p:sldId id="295" r:id="rId47"/>
    <p:sldId id="296" r:id="rId48"/>
    <p:sldId id="297" r:id="rId49"/>
    <p:sldId id="298" r:id="rId50"/>
    <p:sldId id="299" r:id="rId51"/>
    <p:sldId id="315" r:id="rId52"/>
    <p:sldId id="320" r:id="rId53"/>
    <p:sldId id="316" r:id="rId54"/>
    <p:sldId id="317" r:id="rId55"/>
    <p:sldId id="318" r:id="rId56"/>
    <p:sldId id="319" r:id="rId57"/>
    <p:sldId id="306" r:id="rId58"/>
  </p:sldIdLst>
  <p:sldSz cx="9144000" cy="6858000" type="screen4x3"/>
  <p:notesSz cx="6858000" cy="9144000"/>
  <p:defaultText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464" autoAdjust="0"/>
    <p:restoredTop sz="94660"/>
  </p:normalViewPr>
  <p:slideViewPr>
    <p:cSldViewPr>
      <p:cViewPr varScale="1">
        <p:scale>
          <a:sx n="56" d="100"/>
          <a:sy n="56" d="100"/>
        </p:scale>
        <p:origin x="1037" y="53"/>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4.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2.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CL"/>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E7C31FF-6C98-4B39-A38E-03B9006CC76A}" type="datetimeFigureOut">
              <a:rPr lang="es-CL" smtClean="0"/>
              <a:pPr/>
              <a:t>11-09-2013</a:t>
            </a:fld>
            <a:endParaRPr lang="es-CL"/>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CL"/>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CL"/>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83FED36-DE55-4259-99C8-4360A2DC7E1B}" type="slidenum">
              <a:rPr lang="es-CL" smtClean="0"/>
              <a:pPr/>
              <a:t>‹#›</a:t>
            </a:fld>
            <a:endParaRPr lang="es-CL"/>
          </a:p>
        </p:txBody>
      </p:sp>
    </p:spTree>
    <p:extLst>
      <p:ext uri="{BB962C8B-B14F-4D97-AF65-F5344CB8AC3E}">
        <p14:creationId xmlns:p14="http://schemas.microsoft.com/office/powerpoint/2010/main" val="41996327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p:spPr>
        <p:txBody>
          <a:bodyPr/>
          <a:lstStyle/>
          <a:p>
            <a:fld id="{A1BD42CF-5A82-416C-A88B-E1F7ED082711}" type="slidenum">
              <a:rPr lang="es-CL" smtClean="0">
                <a:latin typeface="Times New Roman" pitchFamily="18" charset="0"/>
              </a:rPr>
              <a:pPr/>
              <a:t>3</a:t>
            </a:fld>
            <a:endParaRPr lang="es-CL" smtClean="0">
              <a:latin typeface="Times New Roman" pitchFamily="18" charset="0"/>
            </a:endParaRPr>
          </a:p>
        </p:txBody>
      </p:sp>
      <p:sp>
        <p:nvSpPr>
          <p:cNvPr id="66563" name="Rectangle 2"/>
          <p:cNvSpPr>
            <a:spLocks noGrp="1" noRot="1" noChangeAspect="1" noChangeArrowheads="1" noTextEdit="1"/>
          </p:cNvSpPr>
          <p:nvPr>
            <p:ph type="sldImg"/>
          </p:nvPr>
        </p:nvSpPr>
        <p:spPr>
          <a:ln/>
        </p:spPr>
      </p:sp>
      <p:sp>
        <p:nvSpPr>
          <p:cNvPr id="66564" name="Rectangle 3"/>
          <p:cNvSpPr>
            <a:spLocks noGrp="1" noChangeArrowheads="1"/>
          </p:cNvSpPr>
          <p:nvPr>
            <p:ph type="body" idx="1"/>
          </p:nvPr>
        </p:nvSpPr>
        <p:spPr>
          <a:noFill/>
          <a:ln/>
        </p:spPr>
        <p:txBody>
          <a:bodyPr/>
          <a:lstStyle/>
          <a:p>
            <a:pPr>
              <a:lnSpc>
                <a:spcPct val="90000"/>
              </a:lnSpc>
            </a:pPr>
            <a:r>
              <a:rPr lang="es-CL" sz="1000" smtClean="0">
                <a:latin typeface="Antique Olive" pitchFamily="34" charset="0"/>
              </a:rPr>
              <a:t>ESTE  MOMENTO ES HISTÓRICO PARA NOSOTROS, PORQUE HOY, SÁBADO, EL MOVIMIENTO MANQUEHUE SE PONE EN MARCHA; SE COMIENZA A MANIFESTAR.</a:t>
            </a:r>
            <a:br>
              <a:rPr lang="es-CL" sz="1000" smtClean="0">
                <a:latin typeface="Antique Olive" pitchFamily="34" charset="0"/>
              </a:rPr>
            </a:br>
            <a:endParaRPr lang="es-CL" sz="1000" smtClean="0">
              <a:latin typeface="Antique Olive" pitchFamily="34" charset="0"/>
            </a:endParaRPr>
          </a:p>
          <a:p>
            <a:pPr>
              <a:lnSpc>
                <a:spcPct val="90000"/>
              </a:lnSpc>
            </a:pPr>
            <a:r>
              <a:rPr lang="es-CL" sz="1000" smtClean="0">
                <a:latin typeface="Antique Olive" pitchFamily="34" charset="0"/>
              </a:rPr>
              <a:t>	LO QUE SURGIÓ ESPONTÁNEAMENTE, COMO UN GRUPO DE JÓVENES CRISTIANOS DEL COLEGIO MANQUEHUE, CON UN GRAN INTERÉS POR HACER ALGO; DE A POCO, SE HA IDO ESTRUCTURANDO Y TOMANDO FORMA.</a:t>
            </a:r>
            <a:br>
              <a:rPr lang="es-CL" sz="1000" smtClean="0">
                <a:latin typeface="Antique Olive" pitchFamily="34" charset="0"/>
              </a:rPr>
            </a:br>
            <a:endParaRPr lang="es-CL" sz="1000" smtClean="0">
              <a:latin typeface="Antique Olive" pitchFamily="34" charset="0"/>
            </a:endParaRPr>
          </a:p>
          <a:p>
            <a:pPr>
              <a:lnSpc>
                <a:spcPct val="90000"/>
              </a:lnSpc>
            </a:pPr>
            <a:r>
              <a:rPr lang="es-CL" sz="1000" smtClean="0">
                <a:latin typeface="Antique Olive" pitchFamily="34" charset="0"/>
              </a:rPr>
              <a:t>	LO QUE CARACTERIZA BÁSICAMENTE A ESTE MOVIMIENTO, ES UNA PALABRA: LA AMISTAD; EL AMOR CRISTIANO. DIOS ES AMOR, Y SI DE ESE AMOR NOS NUTRIMOS Y LO ENTREGAMOS A NUESTROS HERMANOS, NOS SENTIREMOS CONTENTOS Y CON MÁS DESEOS DE DAR. SOMOS JÓVENES Y TENEMOS LAS PUERTAS ABIERTAS PARA ELLO.</a:t>
            </a:r>
            <a:br>
              <a:rPr lang="es-CL" sz="1000" smtClean="0">
                <a:latin typeface="Antique Olive" pitchFamily="34" charset="0"/>
              </a:rPr>
            </a:br>
            <a:endParaRPr lang="es-CL" sz="1000" smtClean="0">
              <a:latin typeface="Antique Olive" pitchFamily="34" charset="0"/>
            </a:endParaRPr>
          </a:p>
          <a:p>
            <a:pPr algn="r">
              <a:lnSpc>
                <a:spcPct val="90000"/>
              </a:lnSpc>
            </a:pPr>
            <a:r>
              <a:rPr lang="es-CL" sz="1000" smtClean="0">
                <a:latin typeface="Antique Olive" pitchFamily="34" charset="0"/>
              </a:rPr>
              <a:t>	NOSOTROS COMENZAREMOS A ENTREGAR ALGO, POR MÍNIMO QUE SEA, PERO QUE DEBERÁ SER UNA MANIFESTACIÓN DE NUESTRA AMISTAD, ELEMENTO FUNDAMENTAL DE TODO HOMBRE CRISTIANO.</a:t>
            </a:r>
            <a:br>
              <a:rPr lang="es-CL" sz="1000" smtClean="0">
                <a:latin typeface="Antique Olive" pitchFamily="34" charset="0"/>
              </a:rPr>
            </a:br>
            <a:r>
              <a:rPr lang="es-CL" sz="1000" smtClean="0">
                <a:latin typeface="Antique Olive" pitchFamily="34" charset="0"/>
              </a:rPr>
              <a:t/>
            </a:r>
            <a:br>
              <a:rPr lang="es-CL" sz="1000" smtClean="0">
                <a:latin typeface="Antique Olive" pitchFamily="34" charset="0"/>
              </a:rPr>
            </a:br>
            <a:r>
              <a:rPr lang="es-CL" sz="1000" smtClean="0">
                <a:latin typeface="Antique Olive" pitchFamily="34" charset="0"/>
              </a:rPr>
              <a:t>	COLEGIO DE LOS SAGRADOS CORAZONES DE MANQUEHUE</a:t>
            </a:r>
            <a:br>
              <a:rPr lang="es-CL" sz="1000" smtClean="0">
                <a:latin typeface="Antique Olive" pitchFamily="34" charset="0"/>
              </a:rPr>
            </a:br>
            <a:r>
              <a:rPr lang="es-CL" sz="1000" smtClean="0">
                <a:latin typeface="Antique Olive" pitchFamily="34" charset="0"/>
              </a:rPr>
              <a:t>			                                               				VÍSPERA DE PENTECOSTÉS</a:t>
            </a:r>
            <a:br>
              <a:rPr lang="es-CL" sz="1000" smtClean="0">
                <a:latin typeface="Antique Olive" pitchFamily="34" charset="0"/>
              </a:rPr>
            </a:br>
            <a:r>
              <a:rPr lang="es-CL" sz="1000" smtClean="0">
                <a:latin typeface="Antique Olive" pitchFamily="34" charset="0"/>
              </a:rPr>
              <a:t>							         MAYO DE 1977</a:t>
            </a:r>
          </a:p>
          <a:p>
            <a:pPr>
              <a:lnSpc>
                <a:spcPct val="90000"/>
              </a:lnSpc>
            </a:pPr>
            <a:endParaRPr lang="es-CL" sz="1000" smtClean="0">
              <a:latin typeface="Antique Olive" pitchFamily="34" charset="0"/>
            </a:endParaRPr>
          </a:p>
        </p:txBody>
      </p:sp>
    </p:spTree>
    <p:extLst>
      <p:ext uri="{BB962C8B-B14F-4D97-AF65-F5344CB8AC3E}">
        <p14:creationId xmlns:p14="http://schemas.microsoft.com/office/powerpoint/2010/main" val="32666910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p:spPr>
        <p:txBody>
          <a:bodyPr/>
          <a:lstStyle/>
          <a:p>
            <a:fld id="{82E0E968-F03F-463A-93B6-926DBA4D81F1}" type="slidenum">
              <a:rPr lang="es-CL" smtClean="0">
                <a:latin typeface="Times New Roman" pitchFamily="18" charset="0"/>
              </a:rPr>
              <a:pPr/>
              <a:t>13</a:t>
            </a:fld>
            <a:endParaRPr lang="es-CL" smtClean="0">
              <a:latin typeface="Times New Roman" pitchFamily="18" charset="0"/>
            </a:endParaRPr>
          </a:p>
        </p:txBody>
      </p:sp>
      <p:sp>
        <p:nvSpPr>
          <p:cNvPr id="75779" name="Rectangle 1026"/>
          <p:cNvSpPr>
            <a:spLocks noGrp="1" noRot="1" noChangeAspect="1" noChangeArrowheads="1" noTextEdit="1"/>
          </p:cNvSpPr>
          <p:nvPr>
            <p:ph type="sldImg"/>
          </p:nvPr>
        </p:nvSpPr>
        <p:spPr>
          <a:ln/>
        </p:spPr>
      </p:sp>
      <p:sp>
        <p:nvSpPr>
          <p:cNvPr id="75780" name="Rectangle 1027"/>
          <p:cNvSpPr>
            <a:spLocks noGrp="1" noChangeArrowheads="1"/>
          </p:cNvSpPr>
          <p:nvPr>
            <p:ph type="body" idx="1"/>
          </p:nvPr>
        </p:nvSpPr>
        <p:spPr>
          <a:noFill/>
          <a:ln/>
        </p:spPr>
        <p:txBody>
          <a:bodyPr/>
          <a:lstStyle/>
          <a:p>
            <a:r>
              <a:rPr lang="es-CL" sz="1000" smtClean="0">
                <a:latin typeface="Antique Olive" pitchFamily="34" charset="0"/>
              </a:rPr>
              <a:t>1.EL CARISMA DEL MOVIMIENTO</a:t>
            </a:r>
          </a:p>
          <a:p>
            <a:endParaRPr lang="es-CL" sz="1000" smtClean="0">
              <a:latin typeface="Antique Olive" pitchFamily="34" charset="0"/>
            </a:endParaRPr>
          </a:p>
          <a:p>
            <a:r>
              <a:rPr lang="es-CL" sz="1000" smtClean="0">
                <a:latin typeface="Antique Olive" pitchFamily="34" charset="0"/>
              </a:rPr>
              <a:t>2. EL ORIGEN DEL MOVIMIENTO MANQUEHUE ES LA EXPERIENCIA DE LA LECTIO DIVINA O LECTURA ORANTE DE LAS SAGRADAS ESCRITURAS. EN ELLAS JESUCRISTO RESUCITADO SALE AL ENCUENTRO DEL QUE LEE CON LOS OJOS DE LAFE</a:t>
            </a:r>
          </a:p>
          <a:p>
            <a:endParaRPr lang="es-CL" sz="1000" smtClean="0">
              <a:latin typeface="Antique Olive" pitchFamily="34" charset="0"/>
            </a:endParaRPr>
          </a:p>
          <a:p>
            <a:r>
              <a:rPr lang="es-CL" sz="1000" smtClean="0">
                <a:latin typeface="Antique Olive" pitchFamily="34" charset="0"/>
              </a:rPr>
              <a:t>3. A PARTIR DE ESTA EXPERIENCIA, COMPARTIDA EN COMUNIDAD, SE DESARROLLA LA ESPIRITUALIDAD MANQUEHUINA CUYAS NOTAS CARACTERÍSTIVAS SON:</a:t>
            </a:r>
          </a:p>
          <a:p>
            <a:r>
              <a:rPr lang="es-CL" sz="1000" smtClean="0">
                <a:latin typeface="Antique Olive" pitchFamily="34" charset="0"/>
              </a:rPr>
              <a:t>LAICO</a:t>
            </a:r>
          </a:p>
          <a:p>
            <a:r>
              <a:rPr lang="es-CL" sz="1000" smtClean="0">
                <a:latin typeface="Antique Olive" pitchFamily="34" charset="0"/>
              </a:rPr>
              <a:t>ECLESIAL</a:t>
            </a:r>
          </a:p>
          <a:p>
            <a:r>
              <a:rPr lang="es-CL" sz="1000" smtClean="0">
                <a:latin typeface="Antique Olive" pitchFamily="34" charset="0"/>
              </a:rPr>
              <a:t>Y BENEDICTINO</a:t>
            </a:r>
            <a:endParaRPr lang="es-CL" smtClean="0">
              <a:latin typeface="Times New Roman" pitchFamily="18" charset="0"/>
            </a:endParaRPr>
          </a:p>
          <a:p>
            <a:endParaRPr lang="es-CL" smtClean="0">
              <a:latin typeface="Times New Roman" pitchFamily="18" charset="0"/>
            </a:endParaRPr>
          </a:p>
          <a:p>
            <a:endParaRPr lang="es-CL" smtClean="0">
              <a:latin typeface="Times New Roman" pitchFamily="18" charset="0"/>
            </a:endParaRPr>
          </a:p>
        </p:txBody>
      </p:sp>
    </p:spTree>
    <p:extLst>
      <p:ext uri="{BB962C8B-B14F-4D97-AF65-F5344CB8AC3E}">
        <p14:creationId xmlns:p14="http://schemas.microsoft.com/office/powerpoint/2010/main" val="30109829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p:spPr>
        <p:txBody>
          <a:bodyPr/>
          <a:lstStyle/>
          <a:p>
            <a:fld id="{0A41306C-ADDB-4E32-8F70-C93BF288C8E8}" type="slidenum">
              <a:rPr lang="es-CL" smtClean="0">
                <a:latin typeface="Times New Roman" pitchFamily="18" charset="0"/>
              </a:rPr>
              <a:pPr/>
              <a:t>14</a:t>
            </a:fld>
            <a:endParaRPr lang="es-CL" smtClean="0">
              <a:latin typeface="Times New Roman" pitchFamily="18" charset="0"/>
            </a:endParaRPr>
          </a:p>
        </p:txBody>
      </p:sp>
      <p:sp>
        <p:nvSpPr>
          <p:cNvPr id="76803" name="Rectangle 1026"/>
          <p:cNvSpPr>
            <a:spLocks noGrp="1" noRot="1" noChangeAspect="1" noChangeArrowheads="1" noTextEdit="1"/>
          </p:cNvSpPr>
          <p:nvPr>
            <p:ph type="sldImg"/>
          </p:nvPr>
        </p:nvSpPr>
        <p:spPr>
          <a:ln/>
        </p:spPr>
      </p:sp>
      <p:sp>
        <p:nvSpPr>
          <p:cNvPr id="76804" name="Rectangle 1027"/>
          <p:cNvSpPr>
            <a:spLocks noGrp="1" noChangeArrowheads="1"/>
          </p:cNvSpPr>
          <p:nvPr>
            <p:ph type="body" idx="1"/>
          </p:nvPr>
        </p:nvSpPr>
        <p:spPr>
          <a:noFill/>
          <a:ln/>
        </p:spPr>
        <p:txBody>
          <a:bodyPr/>
          <a:lstStyle/>
          <a:p>
            <a:r>
              <a:rPr lang="es-CL" sz="1000" smtClean="0">
                <a:latin typeface="Antique Olive" pitchFamily="34" charset="0"/>
              </a:rPr>
              <a:t>SER UN MOVIMIENTO AUTÉNTICAMENTE LAICO, CONCENTRADO EN DESARROLLAR PLENAMENTE LOS FRUTOS DEL SACRAMENTO DEL BAUTISMO</a:t>
            </a:r>
            <a:endParaRPr lang="es-CL" sz="1000" b="1" smtClean="0">
              <a:latin typeface="Antique Olive" pitchFamily="34" charset="0"/>
            </a:endParaRPr>
          </a:p>
        </p:txBody>
      </p:sp>
    </p:spTree>
    <p:extLst>
      <p:ext uri="{BB962C8B-B14F-4D97-AF65-F5344CB8AC3E}">
        <p14:creationId xmlns:p14="http://schemas.microsoft.com/office/powerpoint/2010/main" val="26969172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p:spPr>
        <p:txBody>
          <a:bodyPr/>
          <a:lstStyle/>
          <a:p>
            <a:fld id="{9E5B99F7-A774-4FC6-B9F4-4F86F674C1CC}" type="slidenum">
              <a:rPr lang="es-CL" smtClean="0">
                <a:latin typeface="Times New Roman" pitchFamily="18" charset="0"/>
              </a:rPr>
              <a:pPr/>
              <a:t>15</a:t>
            </a:fld>
            <a:endParaRPr lang="es-CL" smtClean="0">
              <a:latin typeface="Times New Roman" pitchFamily="18" charset="0"/>
            </a:endParaRPr>
          </a:p>
        </p:txBody>
      </p:sp>
      <p:sp>
        <p:nvSpPr>
          <p:cNvPr id="77827" name="Rectangle 2"/>
          <p:cNvSpPr>
            <a:spLocks noGrp="1" noRot="1" noChangeAspect="1" noChangeArrowheads="1" noTextEdit="1"/>
          </p:cNvSpPr>
          <p:nvPr>
            <p:ph type="sldImg"/>
          </p:nvPr>
        </p:nvSpPr>
        <p:spPr>
          <a:ln/>
        </p:spPr>
      </p:sp>
      <p:sp>
        <p:nvSpPr>
          <p:cNvPr id="77828" name="Rectangle 3"/>
          <p:cNvSpPr>
            <a:spLocks noGrp="1" noChangeArrowheads="1"/>
          </p:cNvSpPr>
          <p:nvPr>
            <p:ph type="body" idx="1"/>
          </p:nvPr>
        </p:nvSpPr>
        <p:spPr>
          <a:noFill/>
          <a:ln/>
        </p:spPr>
        <p:txBody>
          <a:bodyPr/>
          <a:lstStyle/>
          <a:p>
            <a:pPr>
              <a:lnSpc>
                <a:spcPct val="110000"/>
              </a:lnSpc>
              <a:spcBef>
                <a:spcPct val="50000"/>
              </a:spcBef>
            </a:pPr>
            <a:r>
              <a:rPr lang="es-CL" sz="1000" smtClean="0">
                <a:latin typeface="Arial" charset="0"/>
              </a:rPr>
              <a:t>SER UN MOVIMIENTO AUTÉNTICAMENTE ECLESIAL, UNIDO A LA IGLESIA UNIVERSAL A TRAVÉS DE LA COMUNIÓN FILIAL CON EL OBISPO DIOCESANO</a:t>
            </a:r>
          </a:p>
          <a:p>
            <a:endParaRPr lang="es-CL" sz="1000" smtClean="0">
              <a:latin typeface="Arial" charset="0"/>
            </a:endParaRPr>
          </a:p>
        </p:txBody>
      </p:sp>
    </p:spTree>
    <p:extLst>
      <p:ext uri="{BB962C8B-B14F-4D97-AF65-F5344CB8AC3E}">
        <p14:creationId xmlns:p14="http://schemas.microsoft.com/office/powerpoint/2010/main" val="27615649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p:spPr>
        <p:txBody>
          <a:bodyPr/>
          <a:lstStyle/>
          <a:p>
            <a:fld id="{C9D00EAA-439B-4557-8938-1647586551C2}" type="slidenum">
              <a:rPr lang="es-CL" smtClean="0">
                <a:latin typeface="Times New Roman" pitchFamily="18" charset="0"/>
              </a:rPr>
              <a:pPr/>
              <a:t>16</a:t>
            </a:fld>
            <a:endParaRPr lang="es-CL" smtClean="0">
              <a:latin typeface="Times New Roman" pitchFamily="18" charset="0"/>
            </a:endParaRPr>
          </a:p>
        </p:txBody>
      </p:sp>
      <p:sp>
        <p:nvSpPr>
          <p:cNvPr id="78851" name="Rectangle 2"/>
          <p:cNvSpPr>
            <a:spLocks noGrp="1" noRot="1" noChangeAspect="1" noChangeArrowheads="1" noTextEdit="1"/>
          </p:cNvSpPr>
          <p:nvPr>
            <p:ph type="sldImg"/>
          </p:nvPr>
        </p:nvSpPr>
        <p:spPr>
          <a:ln/>
        </p:spPr>
      </p:sp>
      <p:sp>
        <p:nvSpPr>
          <p:cNvPr id="78852" name="Rectangle 3"/>
          <p:cNvSpPr>
            <a:spLocks noGrp="1" noChangeArrowheads="1"/>
          </p:cNvSpPr>
          <p:nvPr>
            <p:ph type="body" idx="1"/>
          </p:nvPr>
        </p:nvSpPr>
        <p:spPr>
          <a:noFill/>
          <a:ln/>
        </p:spPr>
        <p:txBody>
          <a:bodyPr/>
          <a:lstStyle/>
          <a:p>
            <a:pPr>
              <a:lnSpc>
                <a:spcPct val="120000"/>
              </a:lnSpc>
              <a:spcBef>
                <a:spcPct val="50000"/>
              </a:spcBef>
            </a:pPr>
            <a:r>
              <a:rPr lang="es-CL" sz="1000" smtClean="0">
                <a:latin typeface="Antique Olive" pitchFamily="34" charset="0"/>
              </a:rPr>
              <a:t>SER UN MOVIMIENTO AUTÉNTICAMENTE BENEDICTINO, QUE ENCUENTRA EN LA REGLA DE SAN BENITO UNA FORMA ESPECÍFICA DE VIVIR</a:t>
            </a:r>
          </a:p>
          <a:p>
            <a:endParaRPr lang="es-CL" sz="1000" smtClean="0">
              <a:latin typeface="Times New Roman" pitchFamily="18" charset="0"/>
            </a:endParaRPr>
          </a:p>
        </p:txBody>
      </p:sp>
    </p:spTree>
    <p:extLst>
      <p:ext uri="{BB962C8B-B14F-4D97-AF65-F5344CB8AC3E}">
        <p14:creationId xmlns:p14="http://schemas.microsoft.com/office/powerpoint/2010/main" val="2983878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p:spPr>
        <p:txBody>
          <a:bodyPr/>
          <a:lstStyle/>
          <a:p>
            <a:fld id="{9529D453-DDFD-4C38-BDEE-4FCCF788C5BC}" type="slidenum">
              <a:rPr lang="es-CL" smtClean="0">
                <a:latin typeface="Times New Roman" pitchFamily="18" charset="0"/>
              </a:rPr>
              <a:pPr/>
              <a:t>17</a:t>
            </a:fld>
            <a:endParaRPr lang="es-CL" smtClean="0">
              <a:latin typeface="Times New Roman" pitchFamily="18" charset="0"/>
            </a:endParaRPr>
          </a:p>
        </p:txBody>
      </p:sp>
      <p:sp>
        <p:nvSpPr>
          <p:cNvPr id="79875" name="Rectangle 2"/>
          <p:cNvSpPr>
            <a:spLocks noGrp="1" noRot="1" noChangeAspect="1" noChangeArrowheads="1" noTextEdit="1"/>
          </p:cNvSpPr>
          <p:nvPr>
            <p:ph type="sldImg"/>
          </p:nvPr>
        </p:nvSpPr>
        <p:spPr>
          <a:ln/>
        </p:spPr>
      </p:sp>
      <p:sp>
        <p:nvSpPr>
          <p:cNvPr id="79876" name="Rectangle 3"/>
          <p:cNvSpPr>
            <a:spLocks noGrp="1" noChangeArrowheads="1"/>
          </p:cNvSpPr>
          <p:nvPr>
            <p:ph type="body" idx="1"/>
          </p:nvPr>
        </p:nvSpPr>
        <p:spPr>
          <a:noFill/>
          <a:ln/>
        </p:spPr>
        <p:txBody>
          <a:bodyPr/>
          <a:lstStyle/>
          <a:p>
            <a:r>
              <a:rPr lang="es-CL" sz="1000" smtClean="0">
                <a:latin typeface="Antique Olive" pitchFamily="34" charset="0"/>
              </a:rPr>
              <a:t>1.EL CARISMA DEL MOVIMIENTO</a:t>
            </a:r>
          </a:p>
          <a:p>
            <a:endParaRPr lang="es-CL" sz="1000" smtClean="0">
              <a:latin typeface="Antique Olive" pitchFamily="34" charset="0"/>
            </a:endParaRPr>
          </a:p>
          <a:p>
            <a:r>
              <a:rPr lang="es-CL" sz="1000" smtClean="0">
                <a:latin typeface="Antique Olive" pitchFamily="34" charset="0"/>
              </a:rPr>
              <a:t>2. EL ORIGEN DEL MOVIMIENTO MANQUEHUE ES LA EXPERIENCIA DE LA LECTIO DIVINA O LECTURA ORANTE DE LAS SAGRADAS ESCRITURAS. EN ELLAS JESUCRISTO RESUCITADO SALE AL ENCUENTRO DEL QUE LEE CON LOS OJOS DE LAFE</a:t>
            </a:r>
          </a:p>
          <a:p>
            <a:endParaRPr lang="es-CL" sz="1000" smtClean="0">
              <a:latin typeface="Antique Olive" pitchFamily="34" charset="0"/>
            </a:endParaRPr>
          </a:p>
          <a:p>
            <a:r>
              <a:rPr lang="es-CL" sz="1000" smtClean="0">
                <a:latin typeface="Antique Olive" pitchFamily="34" charset="0"/>
              </a:rPr>
              <a:t>3. A PARTIR DE ESTA EXPERIENCIA, COMPARTIDA EN COMUNIDAD, SE DESARROLLA LA ESPIRITUALIDAD MANQUEHUINA CUYAS NOTAS CARACTERÍSTIVAS SON:</a:t>
            </a:r>
          </a:p>
          <a:p>
            <a:r>
              <a:rPr lang="es-CL" sz="1000" smtClean="0">
                <a:latin typeface="Antique Olive" pitchFamily="34" charset="0"/>
              </a:rPr>
              <a:t>LAICO</a:t>
            </a:r>
          </a:p>
          <a:p>
            <a:r>
              <a:rPr lang="es-CL" sz="1000" smtClean="0">
                <a:latin typeface="Antique Olive" pitchFamily="34" charset="0"/>
              </a:rPr>
              <a:t>ECLESIAL</a:t>
            </a:r>
          </a:p>
          <a:p>
            <a:r>
              <a:rPr lang="es-CL" sz="1000" smtClean="0">
                <a:latin typeface="Antique Olive" pitchFamily="34" charset="0"/>
              </a:rPr>
              <a:t>Y BENEDICTINO</a:t>
            </a:r>
            <a:endParaRPr lang="es-CL" smtClean="0">
              <a:latin typeface="Times New Roman" pitchFamily="18" charset="0"/>
            </a:endParaRPr>
          </a:p>
          <a:p>
            <a:endParaRPr lang="es-CL" smtClean="0">
              <a:latin typeface="Times New Roman" pitchFamily="18" charset="0"/>
            </a:endParaRPr>
          </a:p>
          <a:p>
            <a:endParaRPr lang="es-CL" smtClean="0">
              <a:latin typeface="Times New Roman" pitchFamily="18" charset="0"/>
            </a:endParaRPr>
          </a:p>
        </p:txBody>
      </p:sp>
    </p:spTree>
    <p:extLst>
      <p:ext uri="{BB962C8B-B14F-4D97-AF65-F5344CB8AC3E}">
        <p14:creationId xmlns:p14="http://schemas.microsoft.com/office/powerpoint/2010/main" val="32810018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p:spPr>
        <p:txBody>
          <a:bodyPr/>
          <a:lstStyle/>
          <a:p>
            <a:fld id="{500723FA-1C61-4A42-A793-1A13090E40D6}" type="slidenum">
              <a:rPr lang="es-CL" smtClean="0">
                <a:latin typeface="Times New Roman" pitchFamily="18" charset="0"/>
              </a:rPr>
              <a:pPr/>
              <a:t>18</a:t>
            </a:fld>
            <a:endParaRPr lang="es-CL" smtClean="0">
              <a:latin typeface="Times New Roman" pitchFamily="18" charset="0"/>
            </a:endParaRPr>
          </a:p>
        </p:txBody>
      </p:sp>
      <p:sp>
        <p:nvSpPr>
          <p:cNvPr id="80899" name="Rectangle 2"/>
          <p:cNvSpPr>
            <a:spLocks noGrp="1" noRot="1" noChangeAspect="1" noChangeArrowheads="1" noTextEdit="1"/>
          </p:cNvSpPr>
          <p:nvPr>
            <p:ph type="sldImg"/>
          </p:nvPr>
        </p:nvSpPr>
        <p:spPr>
          <a:ln/>
        </p:spPr>
      </p:sp>
      <p:sp>
        <p:nvSpPr>
          <p:cNvPr id="80900" name="Rectangle 3"/>
          <p:cNvSpPr>
            <a:spLocks noGrp="1" noChangeArrowheads="1"/>
          </p:cNvSpPr>
          <p:nvPr>
            <p:ph type="body" idx="1"/>
          </p:nvPr>
        </p:nvSpPr>
        <p:spPr>
          <a:noFill/>
          <a:ln/>
        </p:spPr>
        <p:txBody>
          <a:bodyPr/>
          <a:lstStyle/>
          <a:p>
            <a:pPr>
              <a:spcBef>
                <a:spcPct val="50000"/>
              </a:spcBef>
            </a:pPr>
            <a:r>
              <a:rPr lang="es-CL" sz="1000" smtClean="0">
                <a:latin typeface="Univers" pitchFamily="34" charset="0"/>
              </a:rPr>
              <a:t>LECTIO DIVINA : </a:t>
            </a:r>
          </a:p>
          <a:p>
            <a:pPr>
              <a:spcBef>
                <a:spcPct val="50000"/>
              </a:spcBef>
            </a:pPr>
            <a:r>
              <a:rPr lang="es-CL" sz="1000" smtClean="0">
                <a:latin typeface="Univers" pitchFamily="34" charset="0"/>
              </a:rPr>
              <a:t>ESCUCHAR CON GUSTO LAS LECTURAS SANTAS</a:t>
            </a:r>
            <a:endParaRPr lang="es-CL" sz="1600" smtClean="0">
              <a:latin typeface="Univers" pitchFamily="34" charset="0"/>
            </a:endParaRPr>
          </a:p>
          <a:p>
            <a:pPr>
              <a:lnSpc>
                <a:spcPct val="50000"/>
              </a:lnSpc>
              <a:spcBef>
                <a:spcPct val="50000"/>
              </a:spcBef>
            </a:pPr>
            <a:endParaRPr lang="es-CL" smtClean="0">
              <a:latin typeface="Univers" pitchFamily="34" charset="0"/>
            </a:endParaRPr>
          </a:p>
        </p:txBody>
      </p:sp>
    </p:spTree>
    <p:extLst>
      <p:ext uri="{BB962C8B-B14F-4D97-AF65-F5344CB8AC3E}">
        <p14:creationId xmlns:p14="http://schemas.microsoft.com/office/powerpoint/2010/main" val="33468604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p>
            <a:fld id="{5043944A-0486-41AC-AE87-51821E07C01C}" type="slidenum">
              <a:rPr lang="es-CL" smtClean="0">
                <a:latin typeface="Times New Roman" pitchFamily="18" charset="0"/>
              </a:rPr>
              <a:pPr/>
              <a:t>19</a:t>
            </a:fld>
            <a:endParaRPr lang="es-CL" smtClean="0">
              <a:latin typeface="Times New Roman" pitchFamily="18" charset="0"/>
            </a:endParaRPr>
          </a:p>
        </p:txBody>
      </p:sp>
      <p:sp>
        <p:nvSpPr>
          <p:cNvPr id="81923" name="Rectangle 1026"/>
          <p:cNvSpPr>
            <a:spLocks noGrp="1" noRot="1" noChangeAspect="1" noChangeArrowheads="1" noTextEdit="1"/>
          </p:cNvSpPr>
          <p:nvPr>
            <p:ph type="sldImg"/>
          </p:nvPr>
        </p:nvSpPr>
        <p:spPr>
          <a:ln/>
        </p:spPr>
      </p:sp>
      <p:sp>
        <p:nvSpPr>
          <p:cNvPr id="81924" name="Rectangle 1027"/>
          <p:cNvSpPr>
            <a:spLocks noGrp="1" noChangeArrowheads="1"/>
          </p:cNvSpPr>
          <p:nvPr>
            <p:ph type="body" idx="1"/>
          </p:nvPr>
        </p:nvSpPr>
        <p:spPr>
          <a:noFill/>
          <a:ln/>
        </p:spPr>
        <p:txBody>
          <a:bodyPr/>
          <a:lstStyle/>
          <a:p>
            <a:r>
              <a:rPr lang="es-CL" sz="1000" smtClean="0">
                <a:latin typeface="Antique Olive" pitchFamily="34" charset="0"/>
              </a:rPr>
              <a:t>SER UN MOVIMIENTO AUTÉNTICAMENTE LAICO, CONCENTRADO EN DESARROLLAR PLENAMENTE LOS FRUTOS DEL SACRAMENTO DEL BAUTISMO</a:t>
            </a:r>
            <a:endParaRPr lang="es-CL" sz="1000" b="1" smtClean="0">
              <a:latin typeface="Antique Olive" pitchFamily="34" charset="0"/>
            </a:endParaRPr>
          </a:p>
        </p:txBody>
      </p:sp>
    </p:spTree>
    <p:extLst>
      <p:ext uri="{BB962C8B-B14F-4D97-AF65-F5344CB8AC3E}">
        <p14:creationId xmlns:p14="http://schemas.microsoft.com/office/powerpoint/2010/main" val="25789890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p:spPr>
        <p:txBody>
          <a:bodyPr/>
          <a:lstStyle/>
          <a:p>
            <a:fld id="{198F83A8-1AAD-4AA6-A564-A19E9DD666F7}" type="slidenum">
              <a:rPr lang="es-CL" smtClean="0">
                <a:latin typeface="Times New Roman" pitchFamily="18" charset="0"/>
              </a:rPr>
              <a:pPr/>
              <a:t>20</a:t>
            </a:fld>
            <a:endParaRPr lang="es-CL" smtClean="0">
              <a:latin typeface="Times New Roman" pitchFamily="18" charset="0"/>
            </a:endParaRPr>
          </a:p>
        </p:txBody>
      </p:sp>
      <p:sp>
        <p:nvSpPr>
          <p:cNvPr id="82947" name="Rectangle 1026"/>
          <p:cNvSpPr>
            <a:spLocks noGrp="1" noRot="1" noChangeAspect="1" noChangeArrowheads="1" noTextEdit="1"/>
          </p:cNvSpPr>
          <p:nvPr>
            <p:ph type="sldImg"/>
          </p:nvPr>
        </p:nvSpPr>
        <p:spPr>
          <a:ln/>
        </p:spPr>
      </p:sp>
      <p:sp>
        <p:nvSpPr>
          <p:cNvPr id="82948" name="Rectangle 1027"/>
          <p:cNvSpPr>
            <a:spLocks noGrp="1" noChangeArrowheads="1"/>
          </p:cNvSpPr>
          <p:nvPr>
            <p:ph type="body" idx="1"/>
          </p:nvPr>
        </p:nvSpPr>
        <p:spPr>
          <a:noFill/>
          <a:ln/>
        </p:spPr>
        <p:txBody>
          <a:bodyPr/>
          <a:lstStyle/>
          <a:p>
            <a:r>
              <a:rPr lang="es-CL" sz="1000" smtClean="0">
                <a:latin typeface="Antique Olive" pitchFamily="34" charset="0"/>
              </a:rPr>
              <a:t>LA PRINCIPAL OCASIÓN PARA LA LECTIO DIVINA EN EL MOVIMIENTO ES LA REUNIÓN SEMANAL DE SUS MIEMBROS EN LOS GRUPOS DE LECTIO DIVINA COMPARTIDA</a:t>
            </a:r>
            <a:endParaRPr lang="es-CL" smtClean="0">
              <a:latin typeface="Antique Olive" pitchFamily="34" charset="0"/>
            </a:endParaRPr>
          </a:p>
          <a:p>
            <a:endParaRPr lang="es-CL" smtClean="0">
              <a:latin typeface="Times New Roman" pitchFamily="18" charset="0"/>
            </a:endParaRPr>
          </a:p>
        </p:txBody>
      </p:sp>
    </p:spTree>
    <p:extLst>
      <p:ext uri="{BB962C8B-B14F-4D97-AF65-F5344CB8AC3E}">
        <p14:creationId xmlns:p14="http://schemas.microsoft.com/office/powerpoint/2010/main" val="40089185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p:spPr>
        <p:txBody>
          <a:bodyPr/>
          <a:lstStyle/>
          <a:p>
            <a:fld id="{FED050FC-4A7F-446F-9D1A-B03093103984}" type="slidenum">
              <a:rPr lang="es-CL" smtClean="0">
                <a:latin typeface="Times New Roman" pitchFamily="18" charset="0"/>
              </a:rPr>
              <a:pPr/>
              <a:t>22</a:t>
            </a:fld>
            <a:endParaRPr lang="es-CL" smtClean="0">
              <a:latin typeface="Times New Roman" pitchFamily="18" charset="0"/>
            </a:endParaRPr>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a:ln/>
        </p:spPr>
        <p:txBody>
          <a:bodyPr/>
          <a:lstStyle/>
          <a:p>
            <a:pPr>
              <a:spcBef>
                <a:spcPct val="50000"/>
              </a:spcBef>
            </a:pPr>
            <a:r>
              <a:rPr lang="es-CL" sz="1000" smtClean="0">
                <a:latin typeface="Univers" pitchFamily="34" charset="0"/>
              </a:rPr>
              <a:t>LECTIO DIVINA : </a:t>
            </a:r>
          </a:p>
          <a:p>
            <a:pPr>
              <a:spcBef>
                <a:spcPct val="50000"/>
              </a:spcBef>
            </a:pPr>
            <a:r>
              <a:rPr lang="es-CL" sz="1000" smtClean="0">
                <a:latin typeface="Univers" pitchFamily="34" charset="0"/>
              </a:rPr>
              <a:t>ESCUCHAR CON GUSTO LAS LECTURAS SANTAS</a:t>
            </a:r>
            <a:endParaRPr lang="es-CL" sz="1600" smtClean="0">
              <a:latin typeface="Univers" pitchFamily="34" charset="0"/>
            </a:endParaRPr>
          </a:p>
          <a:p>
            <a:pPr>
              <a:lnSpc>
                <a:spcPct val="50000"/>
              </a:lnSpc>
              <a:spcBef>
                <a:spcPct val="50000"/>
              </a:spcBef>
            </a:pPr>
            <a:endParaRPr lang="es-CL" smtClean="0">
              <a:latin typeface="Univers" pitchFamily="34" charset="0"/>
            </a:endParaRPr>
          </a:p>
        </p:txBody>
      </p:sp>
    </p:spTree>
    <p:extLst>
      <p:ext uri="{BB962C8B-B14F-4D97-AF65-F5344CB8AC3E}">
        <p14:creationId xmlns:p14="http://schemas.microsoft.com/office/powerpoint/2010/main" val="24149586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p:spPr>
        <p:txBody>
          <a:bodyPr/>
          <a:lstStyle/>
          <a:p>
            <a:fld id="{9D0840A7-3826-4CC5-82B2-C2F0C162DA4D}" type="slidenum">
              <a:rPr lang="es-CL" smtClean="0">
                <a:latin typeface="Times New Roman" pitchFamily="18" charset="0"/>
              </a:rPr>
              <a:pPr/>
              <a:t>24</a:t>
            </a:fld>
            <a:endParaRPr lang="es-CL" smtClean="0">
              <a:latin typeface="Times New Roman" pitchFamily="18" charset="0"/>
            </a:endParaRPr>
          </a:p>
        </p:txBody>
      </p:sp>
      <p:sp>
        <p:nvSpPr>
          <p:cNvPr id="84995" name="Rectangle 2"/>
          <p:cNvSpPr>
            <a:spLocks noGrp="1" noRot="1" noChangeAspect="1" noChangeArrowheads="1" noTextEdit="1"/>
          </p:cNvSpPr>
          <p:nvPr>
            <p:ph type="sldImg"/>
          </p:nvPr>
        </p:nvSpPr>
        <p:spPr>
          <a:ln/>
        </p:spPr>
      </p:sp>
      <p:sp>
        <p:nvSpPr>
          <p:cNvPr id="84996" name="Rectangle 3"/>
          <p:cNvSpPr>
            <a:spLocks noGrp="1" noChangeArrowheads="1"/>
          </p:cNvSpPr>
          <p:nvPr>
            <p:ph type="body" idx="1"/>
          </p:nvPr>
        </p:nvSpPr>
        <p:spPr>
          <a:noFill/>
          <a:ln/>
        </p:spPr>
        <p:txBody>
          <a:bodyPr/>
          <a:lstStyle/>
          <a:p>
            <a:r>
              <a:rPr lang="es-CL" sz="1000" smtClean="0">
                <a:latin typeface="Antique Olive" pitchFamily="34" charset="0"/>
              </a:rPr>
              <a:t>LA LITURGIA DE LAS HORAS CONSAGRA PARA DIOS EL CURSO DE CADA DÍA DE NUESTRA VIDA</a:t>
            </a:r>
            <a:r>
              <a:rPr lang="es-CL" sz="900" smtClean="0">
                <a:latin typeface="Antique Olive" pitchFamily="34" charset="0"/>
              </a:rPr>
              <a:t> </a:t>
            </a:r>
          </a:p>
        </p:txBody>
      </p:sp>
    </p:spTree>
    <p:extLst>
      <p:ext uri="{BB962C8B-B14F-4D97-AF65-F5344CB8AC3E}">
        <p14:creationId xmlns:p14="http://schemas.microsoft.com/office/powerpoint/2010/main" val="22614628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p:spPr>
        <p:txBody>
          <a:bodyPr/>
          <a:lstStyle/>
          <a:p>
            <a:fld id="{17A3979D-2E46-4392-B90C-B5BBAB39D822}" type="slidenum">
              <a:rPr lang="es-CL" smtClean="0">
                <a:latin typeface="Times New Roman" pitchFamily="18" charset="0"/>
              </a:rPr>
              <a:pPr/>
              <a:t>4</a:t>
            </a:fld>
            <a:endParaRPr lang="es-CL" smtClean="0">
              <a:latin typeface="Times New Roman" pitchFamily="18" charset="0"/>
            </a:endParaRPr>
          </a:p>
        </p:txBody>
      </p:sp>
      <p:sp>
        <p:nvSpPr>
          <p:cNvPr id="67587" name="Rectangle 2"/>
          <p:cNvSpPr>
            <a:spLocks noGrp="1" noRot="1" noChangeAspect="1" noChangeArrowheads="1" noTextEdit="1"/>
          </p:cNvSpPr>
          <p:nvPr>
            <p:ph type="sldImg"/>
          </p:nvPr>
        </p:nvSpPr>
        <p:spPr>
          <a:ln/>
        </p:spPr>
      </p:sp>
      <p:sp>
        <p:nvSpPr>
          <p:cNvPr id="67588" name="Rectangle 3"/>
          <p:cNvSpPr>
            <a:spLocks noGrp="1" noChangeArrowheads="1"/>
          </p:cNvSpPr>
          <p:nvPr>
            <p:ph type="body" idx="1"/>
          </p:nvPr>
        </p:nvSpPr>
        <p:spPr>
          <a:noFill/>
          <a:ln/>
        </p:spPr>
        <p:txBody>
          <a:bodyPr/>
          <a:lstStyle/>
          <a:p>
            <a:pPr>
              <a:lnSpc>
                <a:spcPct val="90000"/>
              </a:lnSpc>
            </a:pPr>
            <a:r>
              <a:rPr lang="es-CL" sz="1000" smtClean="0">
                <a:latin typeface="Antique Olive" pitchFamily="34" charset="0"/>
              </a:rPr>
              <a:t>ESTE  MOMENTO ES HISTÓRICO PARA NOSOTROS, PORQUE HOY, SÁBADO, EL MOVIMIENTO MANQUEHUE SE PONE EN MARCHA; SE COMIENZA A MANIFESTAR.</a:t>
            </a:r>
            <a:br>
              <a:rPr lang="es-CL" sz="1000" smtClean="0">
                <a:latin typeface="Antique Olive" pitchFamily="34" charset="0"/>
              </a:rPr>
            </a:br>
            <a:endParaRPr lang="es-CL" sz="1000" smtClean="0">
              <a:latin typeface="Antique Olive" pitchFamily="34" charset="0"/>
            </a:endParaRPr>
          </a:p>
          <a:p>
            <a:pPr>
              <a:lnSpc>
                <a:spcPct val="90000"/>
              </a:lnSpc>
            </a:pPr>
            <a:r>
              <a:rPr lang="es-CL" sz="1000" smtClean="0">
                <a:latin typeface="Antique Olive" pitchFamily="34" charset="0"/>
              </a:rPr>
              <a:t>	LO QUE SURGIÓ ESPONTÁNEAMENTE, COMO UN GRUPO DE JÓVENES CRISTIANOS DEL COLEGIO MANQUEHUE, CON UN GRAN INTERÉS POR HACER ALGO; DE A POCO, SE HA IDO ESTRUCTURANDO Y TOMANDO FORMA.</a:t>
            </a:r>
            <a:br>
              <a:rPr lang="es-CL" sz="1000" smtClean="0">
                <a:latin typeface="Antique Olive" pitchFamily="34" charset="0"/>
              </a:rPr>
            </a:br>
            <a:endParaRPr lang="es-CL" sz="1000" smtClean="0">
              <a:latin typeface="Antique Olive" pitchFamily="34" charset="0"/>
            </a:endParaRPr>
          </a:p>
          <a:p>
            <a:pPr>
              <a:lnSpc>
                <a:spcPct val="90000"/>
              </a:lnSpc>
            </a:pPr>
            <a:r>
              <a:rPr lang="es-CL" sz="1000" smtClean="0">
                <a:latin typeface="Antique Olive" pitchFamily="34" charset="0"/>
              </a:rPr>
              <a:t>	LO QUE CARACTERIZA BÁSICAMENTE A ESTE MOVIMIENTO, ES UNA PALABRA: LA AMISTAD; EL AMOR CRISTIANO. DIOS ES AMOR, Y SI DE ESE AMOR NOS NUTRIMOS Y LO ENTREGAMOS A NUESTROS HERMANOS, NOS SENTIREMOS CONTENTOS Y CON MÁS DESEOS DE DAR. SOMOS JÓVENES Y TENEMOS LAS PUERTAS ABIERTAS PARA ELLO.</a:t>
            </a:r>
            <a:br>
              <a:rPr lang="es-CL" sz="1000" smtClean="0">
                <a:latin typeface="Antique Olive" pitchFamily="34" charset="0"/>
              </a:rPr>
            </a:br>
            <a:endParaRPr lang="es-CL" sz="1000" smtClean="0">
              <a:latin typeface="Antique Olive" pitchFamily="34" charset="0"/>
            </a:endParaRPr>
          </a:p>
          <a:p>
            <a:pPr algn="r">
              <a:lnSpc>
                <a:spcPct val="90000"/>
              </a:lnSpc>
            </a:pPr>
            <a:r>
              <a:rPr lang="es-CL" sz="1000" smtClean="0">
                <a:latin typeface="Antique Olive" pitchFamily="34" charset="0"/>
              </a:rPr>
              <a:t>	NOSOTROS COMENZAREMOS A ENTREGAR ALGO, POR MÍNIMO QUE SEA, PERO QUE DEBERÁ SER UNA MANIFESTACIÓN DE NUESTRA AMISTAD, ELEMENTO FUNDAMENTAL DE TODO HOMBRE CRISTIANO.</a:t>
            </a:r>
            <a:br>
              <a:rPr lang="es-CL" sz="1000" smtClean="0">
                <a:latin typeface="Antique Olive" pitchFamily="34" charset="0"/>
              </a:rPr>
            </a:br>
            <a:r>
              <a:rPr lang="es-CL" sz="1000" smtClean="0">
                <a:latin typeface="Antique Olive" pitchFamily="34" charset="0"/>
              </a:rPr>
              <a:t/>
            </a:r>
            <a:br>
              <a:rPr lang="es-CL" sz="1000" smtClean="0">
                <a:latin typeface="Antique Olive" pitchFamily="34" charset="0"/>
              </a:rPr>
            </a:br>
            <a:r>
              <a:rPr lang="es-CL" sz="1000" smtClean="0">
                <a:latin typeface="Antique Olive" pitchFamily="34" charset="0"/>
              </a:rPr>
              <a:t>	COLEGIO DE LOS SAGRADOS CORAZONES DE MANQUEHUE</a:t>
            </a:r>
            <a:br>
              <a:rPr lang="es-CL" sz="1000" smtClean="0">
                <a:latin typeface="Antique Olive" pitchFamily="34" charset="0"/>
              </a:rPr>
            </a:br>
            <a:r>
              <a:rPr lang="es-CL" sz="1000" smtClean="0">
                <a:latin typeface="Antique Olive" pitchFamily="34" charset="0"/>
              </a:rPr>
              <a:t>			                                               				VÍSPERA DE PENTECOSTÉS</a:t>
            </a:r>
            <a:br>
              <a:rPr lang="es-CL" sz="1000" smtClean="0">
                <a:latin typeface="Antique Olive" pitchFamily="34" charset="0"/>
              </a:rPr>
            </a:br>
            <a:r>
              <a:rPr lang="es-CL" sz="1000" smtClean="0">
                <a:latin typeface="Antique Olive" pitchFamily="34" charset="0"/>
              </a:rPr>
              <a:t>							         MAYO DE 1977</a:t>
            </a:r>
          </a:p>
          <a:p>
            <a:pPr>
              <a:lnSpc>
                <a:spcPct val="90000"/>
              </a:lnSpc>
            </a:pPr>
            <a:endParaRPr lang="es-CL" sz="1000" smtClean="0">
              <a:latin typeface="Antique Olive" pitchFamily="34" charset="0"/>
            </a:endParaRPr>
          </a:p>
        </p:txBody>
      </p:sp>
    </p:spTree>
    <p:extLst>
      <p:ext uri="{BB962C8B-B14F-4D97-AF65-F5344CB8AC3E}">
        <p14:creationId xmlns:p14="http://schemas.microsoft.com/office/powerpoint/2010/main" val="399536261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p:spPr>
        <p:txBody>
          <a:bodyPr/>
          <a:lstStyle/>
          <a:p>
            <a:fld id="{9C4B4FE9-B17B-46C1-BB30-45D86E7DFA42}" type="slidenum">
              <a:rPr lang="es-CL" smtClean="0">
                <a:latin typeface="Times New Roman" pitchFamily="18" charset="0"/>
              </a:rPr>
              <a:pPr/>
              <a:t>25</a:t>
            </a:fld>
            <a:endParaRPr lang="es-CL" smtClean="0">
              <a:latin typeface="Times New Roman" pitchFamily="18" charset="0"/>
            </a:endParaRPr>
          </a:p>
        </p:txBody>
      </p:sp>
      <p:sp>
        <p:nvSpPr>
          <p:cNvPr id="86019" name="Rectangle 2"/>
          <p:cNvSpPr>
            <a:spLocks noGrp="1" noRot="1" noChangeAspect="1" noChangeArrowheads="1" noTextEdit="1"/>
          </p:cNvSpPr>
          <p:nvPr>
            <p:ph type="sldImg"/>
          </p:nvPr>
        </p:nvSpPr>
        <p:spPr>
          <a:ln/>
        </p:spPr>
      </p:sp>
      <p:sp>
        <p:nvSpPr>
          <p:cNvPr id="86020" name="Rectangle 3"/>
          <p:cNvSpPr>
            <a:spLocks noGrp="1" noChangeArrowheads="1"/>
          </p:cNvSpPr>
          <p:nvPr>
            <p:ph type="body" idx="1"/>
          </p:nvPr>
        </p:nvSpPr>
        <p:spPr>
          <a:noFill/>
          <a:ln/>
        </p:spPr>
        <p:txBody>
          <a:bodyPr/>
          <a:lstStyle/>
          <a:p>
            <a:r>
              <a:rPr lang="es-CL" sz="1000" smtClean="0">
                <a:latin typeface="Antique Olive" pitchFamily="34" charset="0"/>
              </a:rPr>
              <a:t>LA LITURGIA DE LAS HORAS</a:t>
            </a:r>
          </a:p>
          <a:p>
            <a:pPr>
              <a:lnSpc>
                <a:spcPct val="140000"/>
              </a:lnSpc>
            </a:pPr>
            <a:r>
              <a:rPr lang="es-CL" sz="1000" smtClean="0">
                <a:latin typeface="Antique Olive" pitchFamily="34" charset="0"/>
              </a:rPr>
              <a:t>NOS PREPARA PARA LA EUCARISTÍA DOMINICAL</a:t>
            </a:r>
            <a:endParaRPr lang="es-CL" sz="1000" b="1" smtClean="0">
              <a:latin typeface="Antique Olive" pitchFamily="34" charset="0"/>
            </a:endParaRPr>
          </a:p>
        </p:txBody>
      </p:sp>
    </p:spTree>
    <p:extLst>
      <p:ext uri="{BB962C8B-B14F-4D97-AF65-F5344CB8AC3E}">
        <p14:creationId xmlns:p14="http://schemas.microsoft.com/office/powerpoint/2010/main" val="25389571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p>
            <a:fld id="{34D1475F-0D77-4A64-9E7E-0323ACD77A21}" type="slidenum">
              <a:rPr lang="es-CL" smtClean="0">
                <a:latin typeface="Times New Roman" pitchFamily="18" charset="0"/>
              </a:rPr>
              <a:pPr/>
              <a:t>26</a:t>
            </a:fld>
            <a:endParaRPr lang="es-CL" smtClean="0">
              <a:latin typeface="Times New Roman" pitchFamily="18" charset="0"/>
            </a:endParaRPr>
          </a:p>
        </p:txBody>
      </p:sp>
      <p:sp>
        <p:nvSpPr>
          <p:cNvPr id="87043" name="Rectangle 2"/>
          <p:cNvSpPr>
            <a:spLocks noGrp="1" noRot="1" noChangeAspect="1" noChangeArrowheads="1" noTextEdit="1"/>
          </p:cNvSpPr>
          <p:nvPr>
            <p:ph type="sldImg"/>
          </p:nvPr>
        </p:nvSpPr>
        <p:spPr>
          <a:ln/>
        </p:spPr>
      </p:sp>
      <p:sp>
        <p:nvSpPr>
          <p:cNvPr id="87044" name="Rectangle 3"/>
          <p:cNvSpPr>
            <a:spLocks noGrp="1" noChangeArrowheads="1"/>
          </p:cNvSpPr>
          <p:nvPr>
            <p:ph type="body" idx="1"/>
          </p:nvPr>
        </p:nvSpPr>
        <p:spPr>
          <a:noFill/>
          <a:ln/>
        </p:spPr>
        <p:txBody>
          <a:bodyPr/>
          <a:lstStyle/>
          <a:p>
            <a:pPr>
              <a:spcBef>
                <a:spcPct val="50000"/>
              </a:spcBef>
            </a:pPr>
            <a:r>
              <a:rPr lang="es-CL" sz="1000" smtClean="0">
                <a:latin typeface="Univers" pitchFamily="34" charset="0"/>
              </a:rPr>
              <a:t>LECTIO DIVINA : </a:t>
            </a:r>
          </a:p>
          <a:p>
            <a:pPr>
              <a:spcBef>
                <a:spcPct val="50000"/>
              </a:spcBef>
            </a:pPr>
            <a:r>
              <a:rPr lang="es-CL" sz="1000" smtClean="0">
                <a:latin typeface="Univers" pitchFamily="34" charset="0"/>
              </a:rPr>
              <a:t>ESCUCHAR CON GUSTO LAS LECTURAS SANTAS</a:t>
            </a:r>
            <a:endParaRPr lang="es-CL" sz="1600" smtClean="0">
              <a:latin typeface="Univers" pitchFamily="34" charset="0"/>
            </a:endParaRPr>
          </a:p>
          <a:p>
            <a:pPr>
              <a:lnSpc>
                <a:spcPct val="50000"/>
              </a:lnSpc>
              <a:spcBef>
                <a:spcPct val="50000"/>
              </a:spcBef>
            </a:pPr>
            <a:endParaRPr lang="es-CL" smtClean="0">
              <a:latin typeface="Univers" pitchFamily="34" charset="0"/>
            </a:endParaRPr>
          </a:p>
        </p:txBody>
      </p:sp>
    </p:spTree>
    <p:extLst>
      <p:ext uri="{BB962C8B-B14F-4D97-AF65-F5344CB8AC3E}">
        <p14:creationId xmlns:p14="http://schemas.microsoft.com/office/powerpoint/2010/main" val="88236985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p:spPr>
        <p:txBody>
          <a:bodyPr/>
          <a:lstStyle/>
          <a:p>
            <a:fld id="{B038D18D-7A73-4862-9813-83487FFC13B3}" type="slidenum">
              <a:rPr lang="es-CL" smtClean="0">
                <a:latin typeface="Times New Roman" pitchFamily="18" charset="0"/>
              </a:rPr>
              <a:pPr/>
              <a:t>27</a:t>
            </a:fld>
            <a:endParaRPr lang="es-CL" smtClean="0">
              <a:latin typeface="Times New Roman" pitchFamily="18" charset="0"/>
            </a:endParaRPr>
          </a:p>
        </p:txBody>
      </p:sp>
      <p:sp>
        <p:nvSpPr>
          <p:cNvPr id="88067" name="Rectangle 2"/>
          <p:cNvSpPr>
            <a:spLocks noGrp="1" noRot="1" noChangeAspect="1" noChangeArrowheads="1" noTextEdit="1"/>
          </p:cNvSpPr>
          <p:nvPr>
            <p:ph type="sldImg"/>
          </p:nvPr>
        </p:nvSpPr>
        <p:spPr>
          <a:ln/>
        </p:spPr>
      </p:sp>
      <p:sp>
        <p:nvSpPr>
          <p:cNvPr id="88068" name="Rectangle 3"/>
          <p:cNvSpPr>
            <a:spLocks noGrp="1" noChangeArrowheads="1"/>
          </p:cNvSpPr>
          <p:nvPr>
            <p:ph type="body" idx="1"/>
          </p:nvPr>
        </p:nvSpPr>
        <p:spPr>
          <a:noFill/>
          <a:ln/>
        </p:spPr>
        <p:txBody>
          <a:bodyPr/>
          <a:lstStyle/>
          <a:p>
            <a:pPr marL="381000" lvl="2">
              <a:buFont typeface="Symbol" pitchFamily="18" charset="2"/>
              <a:buNone/>
            </a:pPr>
            <a:r>
              <a:rPr lang="es-CL" sz="1000" smtClean="0">
                <a:latin typeface="Antique Olive" pitchFamily="34" charset="0"/>
              </a:rPr>
              <a:t>TRABAJAMOS JUNTOS PORQUE:</a:t>
            </a:r>
          </a:p>
          <a:p>
            <a:pPr marL="381000" lvl="2">
              <a:buFont typeface="Symbol" pitchFamily="18" charset="2"/>
              <a:buNone/>
            </a:pPr>
            <a:r>
              <a:rPr lang="es-CL" sz="1000" smtClean="0">
                <a:latin typeface="Antique Olive" pitchFamily="34" charset="0"/>
              </a:rPr>
              <a:t>ASÍ PODEMOS REZAR LA LITURGIA DE LAS HORAS </a:t>
            </a:r>
          </a:p>
          <a:p>
            <a:pPr marL="381000" lvl="2">
              <a:buFont typeface="Symbol" pitchFamily="18" charset="2"/>
              <a:buNone/>
            </a:pPr>
            <a:endParaRPr lang="es-CL" smtClean="0">
              <a:latin typeface="Antique Olive" pitchFamily="34" charset="0"/>
            </a:endParaRPr>
          </a:p>
          <a:p>
            <a:endParaRPr lang="es-CL" smtClean="0">
              <a:latin typeface="Times New Roman" pitchFamily="18" charset="0"/>
            </a:endParaRPr>
          </a:p>
        </p:txBody>
      </p:sp>
    </p:spTree>
    <p:extLst>
      <p:ext uri="{BB962C8B-B14F-4D97-AF65-F5344CB8AC3E}">
        <p14:creationId xmlns:p14="http://schemas.microsoft.com/office/powerpoint/2010/main" val="136709703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p:spPr>
        <p:txBody>
          <a:bodyPr/>
          <a:lstStyle/>
          <a:p>
            <a:fld id="{88740DEA-2BE0-4A8D-B490-13C55AAB6877}" type="slidenum">
              <a:rPr lang="es-CL" smtClean="0">
                <a:latin typeface="Times New Roman" pitchFamily="18" charset="0"/>
              </a:rPr>
              <a:pPr/>
              <a:t>28</a:t>
            </a:fld>
            <a:endParaRPr lang="es-CL" smtClean="0">
              <a:latin typeface="Times New Roman" pitchFamily="18" charset="0"/>
            </a:endParaRPr>
          </a:p>
        </p:txBody>
      </p:sp>
      <p:sp>
        <p:nvSpPr>
          <p:cNvPr id="89091" name="Rectangle 1026"/>
          <p:cNvSpPr>
            <a:spLocks noGrp="1" noRot="1" noChangeAspect="1" noChangeArrowheads="1" noTextEdit="1"/>
          </p:cNvSpPr>
          <p:nvPr>
            <p:ph type="sldImg"/>
          </p:nvPr>
        </p:nvSpPr>
        <p:spPr>
          <a:ln/>
        </p:spPr>
      </p:sp>
      <p:sp>
        <p:nvSpPr>
          <p:cNvPr id="89092" name="Rectangle 1027"/>
          <p:cNvSpPr>
            <a:spLocks noGrp="1" noChangeArrowheads="1"/>
          </p:cNvSpPr>
          <p:nvPr>
            <p:ph type="body" idx="1"/>
          </p:nvPr>
        </p:nvSpPr>
        <p:spPr>
          <a:noFill/>
          <a:ln/>
        </p:spPr>
        <p:txBody>
          <a:bodyPr/>
          <a:lstStyle/>
          <a:p>
            <a:pPr>
              <a:spcBef>
                <a:spcPct val="50000"/>
              </a:spcBef>
            </a:pPr>
            <a:r>
              <a:rPr lang="es-CL" sz="1000" smtClean="0">
                <a:latin typeface="Univers" pitchFamily="34" charset="0"/>
              </a:rPr>
              <a:t>LECTIO DIVINA : </a:t>
            </a:r>
          </a:p>
          <a:p>
            <a:pPr>
              <a:spcBef>
                <a:spcPct val="50000"/>
              </a:spcBef>
            </a:pPr>
            <a:r>
              <a:rPr lang="es-CL" sz="1000" smtClean="0">
                <a:latin typeface="Univers" pitchFamily="34" charset="0"/>
              </a:rPr>
              <a:t>ESCUCHAR CON GUSTO LAS LECTURAS SANTAS</a:t>
            </a:r>
            <a:endParaRPr lang="es-CL" sz="1600" smtClean="0">
              <a:latin typeface="Univers" pitchFamily="34" charset="0"/>
            </a:endParaRPr>
          </a:p>
          <a:p>
            <a:pPr>
              <a:lnSpc>
                <a:spcPct val="50000"/>
              </a:lnSpc>
              <a:spcBef>
                <a:spcPct val="50000"/>
              </a:spcBef>
            </a:pPr>
            <a:endParaRPr lang="es-CL" smtClean="0">
              <a:latin typeface="Univers" pitchFamily="34" charset="0"/>
            </a:endParaRPr>
          </a:p>
        </p:txBody>
      </p:sp>
    </p:spTree>
    <p:extLst>
      <p:ext uri="{BB962C8B-B14F-4D97-AF65-F5344CB8AC3E}">
        <p14:creationId xmlns:p14="http://schemas.microsoft.com/office/powerpoint/2010/main" val="246026960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p:spPr>
        <p:txBody>
          <a:bodyPr/>
          <a:lstStyle/>
          <a:p>
            <a:fld id="{CC87BAF8-BA93-427C-8682-84315C03D069}" type="slidenum">
              <a:rPr lang="es-CL" smtClean="0">
                <a:latin typeface="Times New Roman" pitchFamily="18" charset="0"/>
              </a:rPr>
              <a:pPr/>
              <a:t>29</a:t>
            </a:fld>
            <a:endParaRPr lang="es-CL" smtClean="0">
              <a:latin typeface="Times New Roman" pitchFamily="18" charset="0"/>
            </a:endParaRPr>
          </a:p>
        </p:txBody>
      </p:sp>
      <p:sp>
        <p:nvSpPr>
          <p:cNvPr id="90115" name="Rectangle 1026"/>
          <p:cNvSpPr>
            <a:spLocks noGrp="1" noRot="1" noChangeAspect="1" noChangeArrowheads="1" noTextEdit="1"/>
          </p:cNvSpPr>
          <p:nvPr>
            <p:ph type="sldImg"/>
          </p:nvPr>
        </p:nvSpPr>
        <p:spPr>
          <a:ln/>
        </p:spPr>
      </p:sp>
      <p:sp>
        <p:nvSpPr>
          <p:cNvPr id="90116" name="Rectangle 1027"/>
          <p:cNvSpPr>
            <a:spLocks noGrp="1" noChangeArrowheads="1"/>
          </p:cNvSpPr>
          <p:nvPr>
            <p:ph type="body" idx="1"/>
          </p:nvPr>
        </p:nvSpPr>
        <p:spPr>
          <a:noFill/>
          <a:ln/>
        </p:spPr>
        <p:txBody>
          <a:bodyPr/>
          <a:lstStyle/>
          <a:p>
            <a:pPr>
              <a:spcBef>
                <a:spcPct val="50000"/>
              </a:spcBef>
            </a:pPr>
            <a:r>
              <a:rPr lang="es-CL" sz="1000" smtClean="0">
                <a:latin typeface="Antique Olive" pitchFamily="34" charset="0"/>
              </a:rPr>
              <a:t>LA REGLADE SB ORGANIZA LA VIDA DE UN GRUPO DE PERSONAS QUE TOMANDO POR GUÍA EL EVANGELIO LOGREN VIVIR SIN ANTEPONER NADA AL AMOR DE CRISTO PERSONAS COMUNES Y CORRIENTES PUEDAN VIVIR VIDAS DE UN VALOR EXTRAORDINARIO ES UNA ESCUELA DEL SERVICIO DIVINO</a:t>
            </a:r>
            <a:endParaRPr lang="es-CL" sz="1400" smtClean="0">
              <a:latin typeface="Antique Olive" pitchFamily="34" charset="0"/>
            </a:endParaRPr>
          </a:p>
        </p:txBody>
      </p:sp>
    </p:spTree>
    <p:extLst>
      <p:ext uri="{BB962C8B-B14F-4D97-AF65-F5344CB8AC3E}">
        <p14:creationId xmlns:p14="http://schemas.microsoft.com/office/powerpoint/2010/main" val="363957049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p:spPr>
        <p:txBody>
          <a:bodyPr/>
          <a:lstStyle/>
          <a:p>
            <a:fld id="{16795972-7D50-479D-90C7-E6A81E25EF82}" type="slidenum">
              <a:rPr lang="es-CL" smtClean="0">
                <a:latin typeface="Times New Roman" pitchFamily="18" charset="0"/>
              </a:rPr>
              <a:pPr/>
              <a:t>30</a:t>
            </a:fld>
            <a:endParaRPr lang="es-CL" smtClean="0">
              <a:latin typeface="Times New Roman" pitchFamily="18" charset="0"/>
            </a:endParaRPr>
          </a:p>
        </p:txBody>
      </p:sp>
      <p:sp>
        <p:nvSpPr>
          <p:cNvPr id="91139" name="Rectangle 2"/>
          <p:cNvSpPr>
            <a:spLocks noGrp="1" noRot="1" noChangeAspect="1" noChangeArrowheads="1" noTextEdit="1"/>
          </p:cNvSpPr>
          <p:nvPr>
            <p:ph type="sldImg"/>
          </p:nvPr>
        </p:nvSpPr>
        <p:spPr>
          <a:ln/>
        </p:spPr>
      </p:sp>
      <p:sp>
        <p:nvSpPr>
          <p:cNvPr id="91140" name="Rectangle 3"/>
          <p:cNvSpPr>
            <a:spLocks noGrp="1" noChangeArrowheads="1"/>
          </p:cNvSpPr>
          <p:nvPr>
            <p:ph type="body" idx="1"/>
          </p:nvPr>
        </p:nvSpPr>
        <p:spPr>
          <a:noFill/>
          <a:ln/>
        </p:spPr>
        <p:txBody>
          <a:bodyPr/>
          <a:lstStyle/>
          <a:p>
            <a:r>
              <a:rPr lang="es-CL" sz="1000" smtClean="0">
                <a:latin typeface="Antique Olive" pitchFamily="34" charset="0"/>
              </a:rPr>
              <a:t>EN ESTOS GRUPOS PARTICIPAN ACTUALMENTE ALREDEDOR DE 900 PERSONAS Y SE ORGANIZAN POR RAMAS; DE HOMBRES, MUJERES, UNIVERSITARIOS Y JÓVENES</a:t>
            </a:r>
          </a:p>
        </p:txBody>
      </p:sp>
    </p:spTree>
    <p:extLst>
      <p:ext uri="{BB962C8B-B14F-4D97-AF65-F5344CB8AC3E}">
        <p14:creationId xmlns:p14="http://schemas.microsoft.com/office/powerpoint/2010/main" val="80773653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p:spPr>
        <p:txBody>
          <a:bodyPr/>
          <a:lstStyle/>
          <a:p>
            <a:fld id="{5165ACC6-2B93-4AB5-B546-347D2693507F}" type="slidenum">
              <a:rPr lang="es-CL" smtClean="0">
                <a:latin typeface="Times New Roman" pitchFamily="18" charset="0"/>
              </a:rPr>
              <a:pPr/>
              <a:t>31</a:t>
            </a:fld>
            <a:endParaRPr lang="es-CL" smtClean="0">
              <a:latin typeface="Times New Roman" pitchFamily="18" charset="0"/>
            </a:endParaRPr>
          </a:p>
        </p:txBody>
      </p:sp>
      <p:sp>
        <p:nvSpPr>
          <p:cNvPr id="92163" name="Rectangle 2050"/>
          <p:cNvSpPr>
            <a:spLocks noGrp="1" noRot="1" noChangeAspect="1" noChangeArrowheads="1" noTextEdit="1"/>
          </p:cNvSpPr>
          <p:nvPr>
            <p:ph type="sldImg"/>
          </p:nvPr>
        </p:nvSpPr>
        <p:spPr>
          <a:ln/>
        </p:spPr>
      </p:sp>
      <p:sp>
        <p:nvSpPr>
          <p:cNvPr id="92164" name="Rectangle 2051"/>
          <p:cNvSpPr>
            <a:spLocks noGrp="1" noChangeArrowheads="1"/>
          </p:cNvSpPr>
          <p:nvPr>
            <p:ph type="body" idx="1"/>
          </p:nvPr>
        </p:nvSpPr>
        <p:spPr>
          <a:noFill/>
          <a:ln/>
        </p:spPr>
        <p:txBody>
          <a:bodyPr/>
          <a:lstStyle/>
          <a:p>
            <a:r>
              <a:rPr lang="es-CL" sz="1000" smtClean="0">
                <a:latin typeface="Antique Olive" pitchFamily="34" charset="0"/>
              </a:rPr>
              <a:t>EXISTEN DISTINTO GRADOS DE PARTICIPACIÓN EN LA VIDA DEL MOVIMIENTO, EN LOS CUALES SE AGRUPAN SUS MIEMBROS COMO EN CÍRCULOS CONCÉNTRICOS</a:t>
            </a:r>
          </a:p>
        </p:txBody>
      </p:sp>
    </p:spTree>
    <p:extLst>
      <p:ext uri="{BB962C8B-B14F-4D97-AF65-F5344CB8AC3E}">
        <p14:creationId xmlns:p14="http://schemas.microsoft.com/office/powerpoint/2010/main" val="101582295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p:spPr>
        <p:txBody>
          <a:bodyPr/>
          <a:lstStyle/>
          <a:p>
            <a:fld id="{C62635B1-5FF7-4644-ACD9-B84C0E264EC5}" type="slidenum">
              <a:rPr lang="es-CL" smtClean="0">
                <a:latin typeface="Times New Roman" pitchFamily="18" charset="0"/>
              </a:rPr>
              <a:pPr/>
              <a:t>32</a:t>
            </a:fld>
            <a:endParaRPr lang="es-CL" smtClean="0">
              <a:latin typeface="Times New Roman" pitchFamily="18" charset="0"/>
            </a:endParaRPr>
          </a:p>
        </p:txBody>
      </p:sp>
      <p:sp>
        <p:nvSpPr>
          <p:cNvPr id="93187" name="Rectangle 2"/>
          <p:cNvSpPr>
            <a:spLocks noGrp="1" noRot="1" noChangeAspect="1" noChangeArrowheads="1" noTextEdit="1"/>
          </p:cNvSpPr>
          <p:nvPr>
            <p:ph type="sldImg"/>
          </p:nvPr>
        </p:nvSpPr>
        <p:spPr>
          <a:ln/>
        </p:spPr>
      </p:sp>
      <p:sp>
        <p:nvSpPr>
          <p:cNvPr id="93188" name="Rectangle 3"/>
          <p:cNvSpPr>
            <a:spLocks noGrp="1" noChangeArrowheads="1"/>
          </p:cNvSpPr>
          <p:nvPr>
            <p:ph type="body" idx="1"/>
          </p:nvPr>
        </p:nvSpPr>
        <p:spPr>
          <a:noFill/>
          <a:ln/>
        </p:spPr>
        <p:txBody>
          <a:bodyPr/>
          <a:lstStyle/>
          <a:p>
            <a:r>
              <a:rPr lang="es-CL" sz="1000" smtClean="0">
                <a:latin typeface="Antique Olive" pitchFamily="34" charset="0"/>
              </a:rPr>
              <a:t>LAS PERSONAS QUE TOMAN UN COMPROMISO DE DURACIÓN INDEFINIDA SON INCORPORADOS OFICIALMENTE A LA ASOCIACIÓN.ESTOS MIEMBROS SE LLAMAN OBLATOS. </a:t>
            </a:r>
            <a:endParaRPr lang="es-CL" sz="500" b="1" smtClean="0">
              <a:latin typeface="Antique Olive" pitchFamily="34" charset="0"/>
            </a:endParaRPr>
          </a:p>
        </p:txBody>
      </p:sp>
    </p:spTree>
    <p:extLst>
      <p:ext uri="{BB962C8B-B14F-4D97-AF65-F5344CB8AC3E}">
        <p14:creationId xmlns:p14="http://schemas.microsoft.com/office/powerpoint/2010/main" val="111444992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p:spPr>
        <p:txBody>
          <a:bodyPr/>
          <a:lstStyle/>
          <a:p>
            <a:fld id="{7B6FA654-E471-45C5-83D8-17449D7F377F}" type="slidenum">
              <a:rPr lang="es-CL" smtClean="0">
                <a:latin typeface="Times New Roman" pitchFamily="18" charset="0"/>
              </a:rPr>
              <a:pPr/>
              <a:t>33</a:t>
            </a:fld>
            <a:endParaRPr lang="es-CL" smtClean="0">
              <a:latin typeface="Times New Roman" pitchFamily="18" charset="0"/>
            </a:endParaRPr>
          </a:p>
        </p:txBody>
      </p:sp>
      <p:sp>
        <p:nvSpPr>
          <p:cNvPr id="94211" name="Rectangle 2"/>
          <p:cNvSpPr>
            <a:spLocks noGrp="1" noRot="1" noChangeAspect="1" noChangeArrowheads="1" noTextEdit="1"/>
          </p:cNvSpPr>
          <p:nvPr>
            <p:ph type="sldImg"/>
          </p:nvPr>
        </p:nvSpPr>
        <p:spPr>
          <a:ln/>
        </p:spPr>
      </p:sp>
      <p:sp>
        <p:nvSpPr>
          <p:cNvPr id="94212" name="Rectangle 3"/>
          <p:cNvSpPr>
            <a:spLocks noGrp="1" noChangeArrowheads="1"/>
          </p:cNvSpPr>
          <p:nvPr>
            <p:ph type="body" idx="1"/>
          </p:nvPr>
        </p:nvSpPr>
        <p:spPr>
          <a:noFill/>
          <a:ln/>
        </p:spPr>
        <p:txBody>
          <a:bodyPr/>
          <a:lstStyle/>
          <a:p>
            <a:r>
              <a:rPr lang="es-CL" sz="1000" smtClean="0">
                <a:latin typeface="Antique Olive" pitchFamily="34" charset="0"/>
              </a:rPr>
              <a:t>ESTA COMUNIDAD ES COMO EL CORAZÓN DEL MOVIMIENTO</a:t>
            </a:r>
            <a:endParaRPr lang="es-CL" sz="500" b="1" smtClean="0">
              <a:latin typeface="Antique Olive" pitchFamily="34" charset="0"/>
            </a:endParaRPr>
          </a:p>
        </p:txBody>
      </p:sp>
    </p:spTree>
    <p:extLst>
      <p:ext uri="{BB962C8B-B14F-4D97-AF65-F5344CB8AC3E}">
        <p14:creationId xmlns:p14="http://schemas.microsoft.com/office/powerpoint/2010/main" val="419922641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a:noFill/>
        </p:spPr>
        <p:txBody>
          <a:bodyPr/>
          <a:lstStyle/>
          <a:p>
            <a:fld id="{F43E82B5-C9CE-44CF-A031-06829D7F8C58}" type="slidenum">
              <a:rPr lang="es-CL" smtClean="0">
                <a:latin typeface="Times New Roman" pitchFamily="18" charset="0"/>
              </a:rPr>
              <a:pPr/>
              <a:t>34</a:t>
            </a:fld>
            <a:endParaRPr lang="es-CL" smtClean="0">
              <a:latin typeface="Times New Roman" pitchFamily="18" charset="0"/>
            </a:endParaRPr>
          </a:p>
        </p:txBody>
      </p:sp>
      <p:sp>
        <p:nvSpPr>
          <p:cNvPr id="95235" name="Rectangle 1026"/>
          <p:cNvSpPr>
            <a:spLocks noGrp="1" noRot="1" noChangeAspect="1" noChangeArrowheads="1" noTextEdit="1"/>
          </p:cNvSpPr>
          <p:nvPr>
            <p:ph type="sldImg"/>
          </p:nvPr>
        </p:nvSpPr>
        <p:spPr>
          <a:ln/>
        </p:spPr>
      </p:sp>
      <p:sp>
        <p:nvSpPr>
          <p:cNvPr id="95236" name="Rectangle 1027"/>
          <p:cNvSpPr>
            <a:spLocks noGrp="1" noChangeArrowheads="1"/>
          </p:cNvSpPr>
          <p:nvPr>
            <p:ph type="body" idx="1"/>
          </p:nvPr>
        </p:nvSpPr>
        <p:spPr>
          <a:noFill/>
          <a:ln/>
        </p:spPr>
        <p:txBody>
          <a:bodyPr/>
          <a:lstStyle/>
          <a:p>
            <a:r>
              <a:rPr lang="es-CL" sz="1000" smtClean="0">
                <a:latin typeface="Antique Olive" pitchFamily="34" charset="0"/>
              </a:rPr>
              <a:t>1.EL CARISMA DEL MOVIMIENTO</a:t>
            </a:r>
          </a:p>
          <a:p>
            <a:endParaRPr lang="es-CL" sz="1000" smtClean="0">
              <a:latin typeface="Antique Olive" pitchFamily="34" charset="0"/>
            </a:endParaRPr>
          </a:p>
          <a:p>
            <a:r>
              <a:rPr lang="es-CL" sz="1000" smtClean="0">
                <a:latin typeface="Antique Olive" pitchFamily="34" charset="0"/>
              </a:rPr>
              <a:t>2. EL ORIGEN DEL MOVIMIENTO MANQUEHUE ES LA EXPERIENCIA DE LA LECTIO DIVINA O LECTURA ORANTE DE LAS SAGRADAS ESCRITURAS. EN ELLAS JESUCRISTO RESUCITADO SALE AL ENCUENTRO DEL QUE LEE CON LOS OJOS DE LAFE</a:t>
            </a:r>
          </a:p>
          <a:p>
            <a:endParaRPr lang="es-CL" sz="1000" smtClean="0">
              <a:latin typeface="Antique Olive" pitchFamily="34" charset="0"/>
            </a:endParaRPr>
          </a:p>
          <a:p>
            <a:r>
              <a:rPr lang="es-CL" sz="1000" smtClean="0">
                <a:latin typeface="Antique Olive" pitchFamily="34" charset="0"/>
              </a:rPr>
              <a:t>3. A PARTIR DE ESTA EXPERIENCIA, COMPARTIDA EN COMUNIDAD, SE DESARROLLA LA ESPIRITUALIDAD MANQUEHUINA CUYAS NOTAS CARACTERÍSTIVAS SON:</a:t>
            </a:r>
          </a:p>
          <a:p>
            <a:r>
              <a:rPr lang="es-CL" sz="1000" smtClean="0">
                <a:latin typeface="Antique Olive" pitchFamily="34" charset="0"/>
              </a:rPr>
              <a:t>LAICO</a:t>
            </a:r>
          </a:p>
          <a:p>
            <a:r>
              <a:rPr lang="es-CL" sz="1000" smtClean="0">
                <a:latin typeface="Antique Olive" pitchFamily="34" charset="0"/>
              </a:rPr>
              <a:t>ECLESIAL</a:t>
            </a:r>
          </a:p>
          <a:p>
            <a:r>
              <a:rPr lang="es-CL" sz="1000" smtClean="0">
                <a:latin typeface="Antique Olive" pitchFamily="34" charset="0"/>
              </a:rPr>
              <a:t>Y BENEDICTINO</a:t>
            </a:r>
            <a:endParaRPr lang="es-CL" smtClean="0">
              <a:latin typeface="Times New Roman" pitchFamily="18" charset="0"/>
            </a:endParaRPr>
          </a:p>
          <a:p>
            <a:endParaRPr lang="es-CL" smtClean="0">
              <a:latin typeface="Times New Roman" pitchFamily="18" charset="0"/>
            </a:endParaRPr>
          </a:p>
          <a:p>
            <a:endParaRPr lang="es-CL" smtClean="0">
              <a:latin typeface="Times New Roman" pitchFamily="18" charset="0"/>
            </a:endParaRPr>
          </a:p>
        </p:txBody>
      </p:sp>
    </p:spTree>
    <p:extLst>
      <p:ext uri="{BB962C8B-B14F-4D97-AF65-F5344CB8AC3E}">
        <p14:creationId xmlns:p14="http://schemas.microsoft.com/office/powerpoint/2010/main" val="27068832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p:spPr>
        <p:txBody>
          <a:bodyPr/>
          <a:lstStyle/>
          <a:p>
            <a:fld id="{C10F73BB-393B-446D-95DB-8119F68B5AB1}" type="slidenum">
              <a:rPr lang="es-CL" smtClean="0">
                <a:latin typeface="Times New Roman" pitchFamily="18" charset="0"/>
              </a:rPr>
              <a:pPr/>
              <a:t>5</a:t>
            </a:fld>
            <a:endParaRPr lang="es-CL" smtClean="0">
              <a:latin typeface="Times New Roman" pitchFamily="18" charset="0"/>
            </a:endParaRPr>
          </a:p>
        </p:txBody>
      </p:sp>
      <p:sp>
        <p:nvSpPr>
          <p:cNvPr id="68611" name="Rectangle 2"/>
          <p:cNvSpPr>
            <a:spLocks noGrp="1" noRot="1" noChangeAspect="1" noChangeArrowheads="1" noTextEdit="1"/>
          </p:cNvSpPr>
          <p:nvPr>
            <p:ph type="sldImg"/>
          </p:nvPr>
        </p:nvSpPr>
        <p:spPr>
          <a:ln/>
        </p:spPr>
      </p:sp>
      <p:sp>
        <p:nvSpPr>
          <p:cNvPr id="68612" name="Rectangle 3"/>
          <p:cNvSpPr>
            <a:spLocks noGrp="1" noChangeArrowheads="1"/>
          </p:cNvSpPr>
          <p:nvPr>
            <p:ph type="body" idx="1"/>
          </p:nvPr>
        </p:nvSpPr>
        <p:spPr>
          <a:noFill/>
          <a:ln/>
        </p:spPr>
        <p:txBody>
          <a:bodyPr/>
          <a:lstStyle/>
          <a:p>
            <a:r>
              <a:rPr lang="es-CL" sz="1000" smtClean="0">
                <a:latin typeface="Antique Olive" pitchFamily="34" charset="0"/>
              </a:rPr>
              <a:t>EL MOVIMIENTO APOSTÓLICO MANQUEHUE ES UNA ASOCIACIÓN PRIVADA DE FIELES LAICOS CUYOS MIEMBROS QUIEREN VIVIR EN PROFUNDIDAD EL SACRAMENTO DEL BAUTISMO EN LA ESPIRITUALIDAD DE LA REGLA DE SAN BENITO Y EN COMUNIÓN FILIAL CON EL OBISPO CATÓLICO DIOCESANO</a:t>
            </a:r>
            <a:endParaRPr lang="es-CL" sz="1000" b="1" smtClean="0">
              <a:latin typeface="Arial" charset="0"/>
            </a:endParaRPr>
          </a:p>
        </p:txBody>
      </p:sp>
    </p:spTree>
    <p:extLst>
      <p:ext uri="{BB962C8B-B14F-4D97-AF65-F5344CB8AC3E}">
        <p14:creationId xmlns:p14="http://schemas.microsoft.com/office/powerpoint/2010/main" val="68294117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noFill/>
        </p:spPr>
        <p:txBody>
          <a:bodyPr/>
          <a:lstStyle/>
          <a:p>
            <a:fld id="{725F92A8-A6DE-492C-BFB6-A960326F5373}" type="slidenum">
              <a:rPr lang="es-CL" smtClean="0">
                <a:latin typeface="Times New Roman" pitchFamily="18" charset="0"/>
              </a:rPr>
              <a:pPr/>
              <a:t>35</a:t>
            </a:fld>
            <a:endParaRPr lang="es-CL" smtClean="0">
              <a:latin typeface="Times New Roman" pitchFamily="18" charset="0"/>
            </a:endParaRPr>
          </a:p>
        </p:txBody>
      </p:sp>
      <p:sp>
        <p:nvSpPr>
          <p:cNvPr id="96259" name="Rectangle 2"/>
          <p:cNvSpPr>
            <a:spLocks noGrp="1" noRot="1" noChangeAspect="1" noChangeArrowheads="1" noTextEdit="1"/>
          </p:cNvSpPr>
          <p:nvPr>
            <p:ph type="sldImg"/>
          </p:nvPr>
        </p:nvSpPr>
        <p:spPr>
          <a:ln/>
        </p:spPr>
      </p:sp>
      <p:sp>
        <p:nvSpPr>
          <p:cNvPr id="96260" name="Rectangle 3"/>
          <p:cNvSpPr>
            <a:spLocks noGrp="1" noChangeArrowheads="1"/>
          </p:cNvSpPr>
          <p:nvPr>
            <p:ph type="body" idx="1"/>
          </p:nvPr>
        </p:nvSpPr>
        <p:spPr>
          <a:noFill/>
          <a:ln/>
        </p:spPr>
        <p:txBody>
          <a:bodyPr/>
          <a:lstStyle/>
          <a:p>
            <a:pPr>
              <a:spcBef>
                <a:spcPct val="50000"/>
              </a:spcBef>
            </a:pPr>
            <a:r>
              <a:rPr lang="es-CL" sz="1000" smtClean="0">
                <a:latin typeface="Antique Olive" pitchFamily="34" charset="0"/>
              </a:rPr>
              <a:t>EN 1980, EL MOVIMIENTO ENTRA EN CONTACTO CON LA ABADÍA DE SAN LORENZO DE AMPLEFORTH, INGLATERRA EN 1993 SE HACE UNA DECLARACIÓN CONJUNTA DE LLAMARSE “CONFRATERS” PARA EXPRESAR LA CERCANÍA DEL VÍNCULO QUE LAS UNE</a:t>
            </a:r>
          </a:p>
        </p:txBody>
      </p:sp>
    </p:spTree>
    <p:extLst>
      <p:ext uri="{BB962C8B-B14F-4D97-AF65-F5344CB8AC3E}">
        <p14:creationId xmlns:p14="http://schemas.microsoft.com/office/powerpoint/2010/main" val="80847238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noFill/>
        </p:spPr>
        <p:txBody>
          <a:bodyPr/>
          <a:lstStyle/>
          <a:p>
            <a:fld id="{725F92A8-A6DE-492C-BFB6-A960326F5373}" type="slidenum">
              <a:rPr lang="es-CL" smtClean="0">
                <a:latin typeface="Times New Roman" pitchFamily="18" charset="0"/>
              </a:rPr>
              <a:pPr/>
              <a:t>36</a:t>
            </a:fld>
            <a:endParaRPr lang="es-CL" smtClean="0">
              <a:latin typeface="Times New Roman" pitchFamily="18" charset="0"/>
            </a:endParaRPr>
          </a:p>
        </p:txBody>
      </p:sp>
      <p:sp>
        <p:nvSpPr>
          <p:cNvPr id="96259" name="Rectangle 2"/>
          <p:cNvSpPr>
            <a:spLocks noGrp="1" noRot="1" noChangeAspect="1" noChangeArrowheads="1" noTextEdit="1"/>
          </p:cNvSpPr>
          <p:nvPr>
            <p:ph type="sldImg"/>
          </p:nvPr>
        </p:nvSpPr>
        <p:spPr>
          <a:ln/>
        </p:spPr>
      </p:sp>
      <p:sp>
        <p:nvSpPr>
          <p:cNvPr id="96260" name="Rectangle 3"/>
          <p:cNvSpPr>
            <a:spLocks noGrp="1" noChangeArrowheads="1"/>
          </p:cNvSpPr>
          <p:nvPr>
            <p:ph type="body" idx="1"/>
          </p:nvPr>
        </p:nvSpPr>
        <p:spPr>
          <a:noFill/>
          <a:ln/>
        </p:spPr>
        <p:txBody>
          <a:bodyPr/>
          <a:lstStyle/>
          <a:p>
            <a:pPr>
              <a:spcBef>
                <a:spcPct val="50000"/>
              </a:spcBef>
            </a:pPr>
            <a:r>
              <a:rPr lang="es-CL" sz="1000" smtClean="0">
                <a:latin typeface="Antique Olive" pitchFamily="34" charset="0"/>
              </a:rPr>
              <a:t>EN 1980, EL MOVIMIENTO ENTRA EN CONTACTO CON LA ABADÍA DE SAN LORENZO DE AMPLEFORTH, INGLATERRA EN 1993 SE HACE UNA DECLARACIÓN CONJUNTA DE LLAMARSE “CONFRATERS” PARA EXPRESAR LA CERCANÍA DEL VÍNCULO QUE LAS UNE</a:t>
            </a:r>
          </a:p>
        </p:txBody>
      </p:sp>
    </p:spTree>
    <p:extLst>
      <p:ext uri="{BB962C8B-B14F-4D97-AF65-F5344CB8AC3E}">
        <p14:creationId xmlns:p14="http://schemas.microsoft.com/office/powerpoint/2010/main" val="37848183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p:spPr>
        <p:txBody>
          <a:bodyPr/>
          <a:lstStyle/>
          <a:p>
            <a:fld id="{0341E7E8-5494-4FAD-B257-15ED7E435818}" type="slidenum">
              <a:rPr lang="es-CL" smtClean="0">
                <a:latin typeface="Times New Roman" pitchFamily="18" charset="0"/>
              </a:rPr>
              <a:pPr/>
              <a:t>37</a:t>
            </a:fld>
            <a:endParaRPr lang="es-CL" smtClean="0">
              <a:latin typeface="Times New Roman" pitchFamily="18" charset="0"/>
            </a:endParaRPr>
          </a:p>
        </p:txBody>
      </p:sp>
      <p:sp>
        <p:nvSpPr>
          <p:cNvPr id="97283" name="Rectangle 2"/>
          <p:cNvSpPr>
            <a:spLocks noGrp="1" noRot="1" noChangeAspect="1" noChangeArrowheads="1" noTextEdit="1"/>
          </p:cNvSpPr>
          <p:nvPr>
            <p:ph type="sldImg"/>
          </p:nvPr>
        </p:nvSpPr>
        <p:spPr>
          <a:ln/>
        </p:spPr>
      </p:sp>
      <p:sp>
        <p:nvSpPr>
          <p:cNvPr id="97284" name="Rectangle 3"/>
          <p:cNvSpPr>
            <a:spLocks noGrp="1" noChangeArrowheads="1"/>
          </p:cNvSpPr>
          <p:nvPr>
            <p:ph type="body" idx="1"/>
          </p:nvPr>
        </p:nvSpPr>
        <p:spPr>
          <a:noFill/>
          <a:ln/>
        </p:spPr>
        <p:txBody>
          <a:bodyPr/>
          <a:lstStyle/>
          <a:p>
            <a:pPr>
              <a:spcBef>
                <a:spcPct val="50000"/>
              </a:spcBef>
            </a:pPr>
            <a:r>
              <a:rPr lang="es-CL" sz="1000" smtClean="0">
                <a:latin typeface="Antique Olive" pitchFamily="34" charset="0"/>
              </a:rPr>
              <a:t>EN 1980, EL MOVIMIENTO ENTRA EN CONTACTO CON LA ABADÍA DE SAN LORENZO DE AMPLEFORTH, INGLATERRA EN 1993 SE HACE UNA DECLARACIÓN CONJUNTA DE LLAMARSE “CONFRATERS” PARA EXPRESAR LA CERCANÍA DEL VÍNCULO QUE LAS UNE</a:t>
            </a:r>
          </a:p>
        </p:txBody>
      </p:sp>
    </p:spTree>
    <p:extLst>
      <p:ext uri="{BB962C8B-B14F-4D97-AF65-F5344CB8AC3E}">
        <p14:creationId xmlns:p14="http://schemas.microsoft.com/office/powerpoint/2010/main" val="33512576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p:spPr>
        <p:txBody>
          <a:bodyPr/>
          <a:lstStyle/>
          <a:p>
            <a:fld id="{F8F85132-3724-4FC6-AF98-DD1A553426E1}" type="slidenum">
              <a:rPr lang="es-CL" smtClean="0">
                <a:latin typeface="Times New Roman" pitchFamily="18" charset="0"/>
              </a:rPr>
              <a:pPr/>
              <a:t>39</a:t>
            </a:fld>
            <a:endParaRPr lang="es-CL" smtClean="0">
              <a:latin typeface="Times New Roman" pitchFamily="18" charset="0"/>
            </a:endParaRPr>
          </a:p>
        </p:txBody>
      </p:sp>
      <p:sp>
        <p:nvSpPr>
          <p:cNvPr id="98307" name="Rectangle 1026"/>
          <p:cNvSpPr>
            <a:spLocks noGrp="1" noRot="1" noChangeAspect="1" noChangeArrowheads="1" noTextEdit="1"/>
          </p:cNvSpPr>
          <p:nvPr>
            <p:ph type="sldImg"/>
          </p:nvPr>
        </p:nvSpPr>
        <p:spPr>
          <a:ln/>
        </p:spPr>
      </p:sp>
      <p:sp>
        <p:nvSpPr>
          <p:cNvPr id="98308" name="Rectangle 1027"/>
          <p:cNvSpPr>
            <a:spLocks noGrp="1" noChangeArrowheads="1"/>
          </p:cNvSpPr>
          <p:nvPr>
            <p:ph type="body" idx="1"/>
          </p:nvPr>
        </p:nvSpPr>
        <p:spPr>
          <a:noFill/>
          <a:ln/>
        </p:spPr>
        <p:txBody>
          <a:bodyPr/>
          <a:lstStyle/>
          <a:p>
            <a:r>
              <a:rPr lang="es-CL" sz="1000" smtClean="0">
                <a:latin typeface="Antique Olive" pitchFamily="34" charset="0"/>
              </a:rPr>
              <a:t>1.EL CARISMA DEL MOVIMIENTO</a:t>
            </a:r>
          </a:p>
          <a:p>
            <a:endParaRPr lang="es-CL" sz="1000" smtClean="0">
              <a:latin typeface="Antique Olive" pitchFamily="34" charset="0"/>
            </a:endParaRPr>
          </a:p>
          <a:p>
            <a:r>
              <a:rPr lang="es-CL" sz="1000" smtClean="0">
                <a:latin typeface="Antique Olive" pitchFamily="34" charset="0"/>
              </a:rPr>
              <a:t>2. EL ORIGEN DEL MOVIMIENTO MANQUEHUE ES LA EXPERIENCIA DE LA LECTIO DIVINA O LECTURA ORANTE DE LAS SAGRADAS ESCRITURAS. EN ELLAS JESUCRISTO RESUCITADO SALE AL ENCUENTRO DEL QUE LEE CON LOS OJOS DE LAFE</a:t>
            </a:r>
          </a:p>
          <a:p>
            <a:endParaRPr lang="es-CL" sz="1000" smtClean="0">
              <a:latin typeface="Antique Olive" pitchFamily="34" charset="0"/>
            </a:endParaRPr>
          </a:p>
          <a:p>
            <a:r>
              <a:rPr lang="es-CL" sz="1000" smtClean="0">
                <a:latin typeface="Antique Olive" pitchFamily="34" charset="0"/>
              </a:rPr>
              <a:t>3. A PARTIR DE ESTA EXPERIENCIA, COMPARTIDA EN COMUNIDAD, SE DESARROLLA LA ESPIRITUALIDAD MANQUEHUINA CUYAS NOTAS CARACTERÍSTIVAS SON:</a:t>
            </a:r>
          </a:p>
          <a:p>
            <a:r>
              <a:rPr lang="es-CL" sz="1000" smtClean="0">
                <a:latin typeface="Antique Olive" pitchFamily="34" charset="0"/>
              </a:rPr>
              <a:t>LAICO</a:t>
            </a:r>
          </a:p>
          <a:p>
            <a:r>
              <a:rPr lang="es-CL" sz="1000" smtClean="0">
                <a:latin typeface="Antique Olive" pitchFamily="34" charset="0"/>
              </a:rPr>
              <a:t>ECLESIAL</a:t>
            </a:r>
          </a:p>
          <a:p>
            <a:r>
              <a:rPr lang="es-CL" sz="1000" smtClean="0">
                <a:latin typeface="Antique Olive" pitchFamily="34" charset="0"/>
              </a:rPr>
              <a:t>Y BENEDICTINO</a:t>
            </a:r>
            <a:endParaRPr lang="es-CL" smtClean="0">
              <a:latin typeface="Times New Roman" pitchFamily="18" charset="0"/>
            </a:endParaRPr>
          </a:p>
          <a:p>
            <a:endParaRPr lang="es-CL" smtClean="0">
              <a:latin typeface="Times New Roman" pitchFamily="18" charset="0"/>
            </a:endParaRPr>
          </a:p>
          <a:p>
            <a:endParaRPr lang="es-CL" smtClean="0">
              <a:latin typeface="Times New Roman" pitchFamily="18" charset="0"/>
            </a:endParaRPr>
          </a:p>
        </p:txBody>
      </p:sp>
    </p:spTree>
    <p:extLst>
      <p:ext uri="{BB962C8B-B14F-4D97-AF65-F5344CB8AC3E}">
        <p14:creationId xmlns:p14="http://schemas.microsoft.com/office/powerpoint/2010/main" val="268221567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p:spPr>
        <p:txBody>
          <a:bodyPr/>
          <a:lstStyle/>
          <a:p>
            <a:fld id="{9AD77E2F-F987-4C7B-B736-1202AFC2572B}" type="slidenum">
              <a:rPr lang="es-CL" smtClean="0">
                <a:latin typeface="Times New Roman" pitchFamily="18" charset="0"/>
              </a:rPr>
              <a:pPr/>
              <a:t>41</a:t>
            </a:fld>
            <a:endParaRPr lang="es-CL" smtClean="0">
              <a:latin typeface="Times New Roman" pitchFamily="18" charset="0"/>
            </a:endParaRPr>
          </a:p>
        </p:txBody>
      </p:sp>
      <p:sp>
        <p:nvSpPr>
          <p:cNvPr id="99331" name="Rectangle 2"/>
          <p:cNvSpPr>
            <a:spLocks noGrp="1" noRot="1" noChangeAspect="1" noChangeArrowheads="1" noTextEdit="1"/>
          </p:cNvSpPr>
          <p:nvPr>
            <p:ph type="sldImg"/>
          </p:nvPr>
        </p:nvSpPr>
        <p:spPr>
          <a:ln/>
        </p:spPr>
      </p:sp>
      <p:sp>
        <p:nvSpPr>
          <p:cNvPr id="99332" name="Rectangle 3"/>
          <p:cNvSpPr>
            <a:spLocks noGrp="1" noChangeArrowheads="1"/>
          </p:cNvSpPr>
          <p:nvPr>
            <p:ph type="body" idx="1"/>
          </p:nvPr>
        </p:nvSpPr>
        <p:spPr>
          <a:noFill/>
          <a:ln/>
        </p:spPr>
        <p:txBody>
          <a:bodyPr/>
          <a:lstStyle/>
          <a:p>
            <a:pPr>
              <a:spcBef>
                <a:spcPts val="1200"/>
              </a:spcBef>
            </a:pPr>
            <a:r>
              <a:rPr lang="es-CL" sz="1000" smtClean="0">
                <a:latin typeface="Antique Olive" pitchFamily="34" charset="0"/>
              </a:rPr>
              <a:t>EL COLEGIO SAN BENITO, FUNDADO EN 1982</a:t>
            </a:r>
          </a:p>
          <a:p>
            <a:pPr>
              <a:spcBef>
                <a:spcPts val="1200"/>
              </a:spcBef>
            </a:pPr>
            <a:r>
              <a:rPr lang="es-CL" sz="1000" smtClean="0">
                <a:latin typeface="Antique Olive" pitchFamily="34" charset="0"/>
              </a:rPr>
              <a:t>EN ESTE COLEGIO ESTUDIAN ALREDEDOR DE </a:t>
            </a:r>
            <a:r>
              <a:rPr lang="es-CL" sz="1000" b="1" smtClean="0">
                <a:latin typeface="Antique Olive" pitchFamily="34" charset="0"/>
              </a:rPr>
              <a:t>1.500</a:t>
            </a:r>
            <a:r>
              <a:rPr lang="es-CL" sz="1000" smtClean="0">
                <a:latin typeface="Antique Olive" pitchFamily="34" charset="0"/>
              </a:rPr>
              <a:t> ALUMNOS, HOMBRES Y MUJERES EN CURSOS SEPARADOS, EN ENSEÑANZA PREBÁSICA, BÁSICA Y MEDIA.</a:t>
            </a:r>
          </a:p>
          <a:p>
            <a:r>
              <a:rPr lang="es-CL" sz="1000" smtClean="0">
                <a:latin typeface="Antique Olive" pitchFamily="34" charset="0"/>
              </a:rPr>
              <a:t>	</a:t>
            </a:r>
          </a:p>
          <a:p>
            <a:pPr>
              <a:spcBef>
                <a:spcPts val="1200"/>
              </a:spcBef>
            </a:pPr>
            <a:endParaRPr lang="es-CL" sz="1000" smtClean="0">
              <a:latin typeface="Antique Olive" pitchFamily="34" charset="0"/>
            </a:endParaRPr>
          </a:p>
          <a:p>
            <a:endParaRPr lang="es-CL" sz="1000" smtClean="0">
              <a:latin typeface="Times New Roman" pitchFamily="18" charset="0"/>
            </a:endParaRPr>
          </a:p>
        </p:txBody>
      </p:sp>
    </p:spTree>
    <p:extLst>
      <p:ext uri="{BB962C8B-B14F-4D97-AF65-F5344CB8AC3E}">
        <p14:creationId xmlns:p14="http://schemas.microsoft.com/office/powerpoint/2010/main" val="377348534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p:spPr>
        <p:txBody>
          <a:bodyPr/>
          <a:lstStyle/>
          <a:p>
            <a:fld id="{B6B72BF5-0BD3-462D-89F5-2C9B60494850}" type="slidenum">
              <a:rPr lang="es-CL" smtClean="0">
                <a:latin typeface="Times New Roman" pitchFamily="18" charset="0"/>
              </a:rPr>
              <a:pPr/>
              <a:t>43</a:t>
            </a:fld>
            <a:endParaRPr lang="es-CL" smtClean="0">
              <a:latin typeface="Times New Roman" pitchFamily="18" charset="0"/>
            </a:endParaRPr>
          </a:p>
        </p:txBody>
      </p:sp>
      <p:sp>
        <p:nvSpPr>
          <p:cNvPr id="100355" name="Rectangle 2"/>
          <p:cNvSpPr>
            <a:spLocks noGrp="1" noRot="1" noChangeAspect="1" noChangeArrowheads="1" noTextEdit="1"/>
          </p:cNvSpPr>
          <p:nvPr>
            <p:ph type="sldImg"/>
          </p:nvPr>
        </p:nvSpPr>
        <p:spPr>
          <a:ln/>
        </p:spPr>
      </p:sp>
      <p:sp>
        <p:nvSpPr>
          <p:cNvPr id="100356" name="Rectangle 3"/>
          <p:cNvSpPr>
            <a:spLocks noGrp="1" noChangeArrowheads="1"/>
          </p:cNvSpPr>
          <p:nvPr>
            <p:ph type="body" idx="1"/>
          </p:nvPr>
        </p:nvSpPr>
        <p:spPr>
          <a:noFill/>
          <a:ln/>
        </p:spPr>
        <p:txBody>
          <a:bodyPr/>
          <a:lstStyle/>
          <a:p>
            <a:pPr>
              <a:spcBef>
                <a:spcPts val="1200"/>
              </a:spcBef>
            </a:pPr>
            <a:r>
              <a:rPr lang="es-CL" b="1" smtClean="0">
                <a:latin typeface="Antique Olive" pitchFamily="34" charset="0"/>
              </a:rPr>
              <a:t>E</a:t>
            </a:r>
            <a:r>
              <a:rPr lang="es-CL" sz="800" smtClean="0">
                <a:latin typeface="Antique Olive" pitchFamily="34" charset="0"/>
              </a:rPr>
              <a:t>N 1986 SE INICIÓ EL COLEGIO Y CENTRO COMUNITARIO </a:t>
            </a:r>
            <a:r>
              <a:rPr lang="es-CL" sz="800" b="1" smtClean="0">
                <a:latin typeface="Antique Olive" pitchFamily="34" charset="0"/>
              </a:rPr>
              <a:t>SAN LORENZO</a:t>
            </a:r>
          </a:p>
          <a:p>
            <a:pPr>
              <a:spcBef>
                <a:spcPts val="1200"/>
              </a:spcBef>
            </a:pPr>
            <a:r>
              <a:rPr lang="es-CL" sz="1000" smtClean="0">
                <a:latin typeface="Antique Olive" pitchFamily="34" charset="0"/>
              </a:rPr>
              <a:t>CUENTA CON ENSEÑANZA PREBÁSICA, BÁSICA Y MEDIA TÉCNICA ESPECIALIZADA EN ARTES GRÁFICAS E IMPRESIÓN.</a:t>
            </a:r>
          </a:p>
          <a:p>
            <a:r>
              <a:rPr lang="es-CL" sz="1000" smtClean="0">
                <a:latin typeface="Antique Olive" pitchFamily="34" charset="0"/>
              </a:rPr>
              <a:t>SAN LORENZO ATIENDE A MÁS DE 600 NIÑOS Y 50 ADULTOS</a:t>
            </a:r>
          </a:p>
          <a:p>
            <a:endParaRPr lang="es-CL" smtClean="0">
              <a:latin typeface="Times New Roman" pitchFamily="18" charset="0"/>
            </a:endParaRPr>
          </a:p>
        </p:txBody>
      </p:sp>
    </p:spTree>
    <p:extLst>
      <p:ext uri="{BB962C8B-B14F-4D97-AF65-F5344CB8AC3E}">
        <p14:creationId xmlns:p14="http://schemas.microsoft.com/office/powerpoint/2010/main" val="294576952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p:spPr>
        <p:txBody>
          <a:bodyPr/>
          <a:lstStyle/>
          <a:p>
            <a:fld id="{F210D830-2B6B-44BF-A044-C387B8BB3441}" type="slidenum">
              <a:rPr lang="es-CL" smtClean="0">
                <a:latin typeface="Times New Roman" pitchFamily="18" charset="0"/>
              </a:rPr>
              <a:pPr/>
              <a:t>45</a:t>
            </a:fld>
            <a:endParaRPr lang="es-CL" smtClean="0">
              <a:latin typeface="Times New Roman" pitchFamily="18" charset="0"/>
            </a:endParaRPr>
          </a:p>
        </p:txBody>
      </p:sp>
      <p:sp>
        <p:nvSpPr>
          <p:cNvPr id="101379" name="Rectangle 2"/>
          <p:cNvSpPr>
            <a:spLocks noGrp="1" noRot="1" noChangeAspect="1" noChangeArrowheads="1" noTextEdit="1"/>
          </p:cNvSpPr>
          <p:nvPr>
            <p:ph type="sldImg"/>
          </p:nvPr>
        </p:nvSpPr>
        <p:spPr>
          <a:ln/>
        </p:spPr>
      </p:sp>
      <p:sp>
        <p:nvSpPr>
          <p:cNvPr id="101380" name="Rectangle 3"/>
          <p:cNvSpPr>
            <a:spLocks noGrp="1" noChangeArrowheads="1"/>
          </p:cNvSpPr>
          <p:nvPr>
            <p:ph type="body" idx="1"/>
          </p:nvPr>
        </p:nvSpPr>
        <p:spPr>
          <a:noFill/>
          <a:ln/>
        </p:spPr>
        <p:txBody>
          <a:bodyPr/>
          <a:lstStyle/>
          <a:p>
            <a:r>
              <a:rPr lang="es-CL" sz="1000" b="1" smtClean="0">
                <a:latin typeface="Antique Olive" pitchFamily="34" charset="0"/>
              </a:rPr>
              <a:t>E</a:t>
            </a:r>
            <a:r>
              <a:rPr lang="es-CL" sz="1000" smtClean="0">
                <a:latin typeface="Antique Olive" pitchFamily="34" charset="0"/>
              </a:rPr>
              <a:t>N 1995, COMENZÓ EL COLEGIO </a:t>
            </a:r>
            <a:r>
              <a:rPr lang="es-CL" sz="1000" b="1" smtClean="0">
                <a:latin typeface="Antique Olive" pitchFamily="34" charset="0"/>
              </a:rPr>
              <a:t>SAN ANSELMO</a:t>
            </a:r>
            <a:r>
              <a:rPr lang="es-CL" sz="1000" smtClean="0">
                <a:latin typeface="Antique Olive" pitchFamily="34" charset="0"/>
              </a:rPr>
              <a:t> EN LA </a:t>
            </a:r>
          </a:p>
          <a:p>
            <a:r>
              <a:rPr lang="es-CL" sz="1000" smtClean="0">
                <a:latin typeface="Antique Olive" pitchFamily="34" charset="0"/>
              </a:rPr>
              <a:t>COMUNA DE COLINA</a:t>
            </a:r>
            <a:endParaRPr lang="es-CL" sz="800" smtClean="0">
              <a:latin typeface="Antique Olive" pitchFamily="34" charset="0"/>
            </a:endParaRPr>
          </a:p>
          <a:p>
            <a:endParaRPr lang="es-CL" sz="800" smtClean="0">
              <a:latin typeface="Antique Olive" pitchFamily="34" charset="0"/>
            </a:endParaRPr>
          </a:p>
          <a:p>
            <a:r>
              <a:rPr lang="es-CL" sz="1000" smtClean="0">
                <a:latin typeface="Antique Olive" pitchFamily="34" charset="0"/>
              </a:rPr>
              <a:t>SAN ANSELMO CONTEMPLA LLEGAR A TENER </a:t>
            </a:r>
            <a:r>
              <a:rPr lang="es-CL" sz="1000" b="1" smtClean="0">
                <a:latin typeface="Antique Olive" pitchFamily="34" charset="0"/>
              </a:rPr>
              <a:t>1.600</a:t>
            </a:r>
            <a:r>
              <a:rPr lang="es-CL" sz="1000" smtClean="0">
                <a:latin typeface="Antique Olive" pitchFamily="34" charset="0"/>
              </a:rPr>
              <a:t> ALUMNOS CUANDO SE COMPLETE EL PROYECTO</a:t>
            </a:r>
          </a:p>
          <a:p>
            <a:endParaRPr lang="es-CL" sz="800" smtClean="0">
              <a:latin typeface="Antique Olive" pitchFamily="34" charset="0"/>
            </a:endParaRPr>
          </a:p>
        </p:txBody>
      </p:sp>
    </p:spTree>
    <p:extLst>
      <p:ext uri="{BB962C8B-B14F-4D97-AF65-F5344CB8AC3E}">
        <p14:creationId xmlns:p14="http://schemas.microsoft.com/office/powerpoint/2010/main" val="384577954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p:spPr>
        <p:txBody>
          <a:bodyPr/>
          <a:lstStyle/>
          <a:p>
            <a:fld id="{F79A0456-67D4-4B86-B559-8BC36CC9AC5F}" type="slidenum">
              <a:rPr lang="es-CL" smtClean="0">
                <a:latin typeface="Times New Roman" pitchFamily="18" charset="0"/>
              </a:rPr>
              <a:pPr/>
              <a:t>47</a:t>
            </a:fld>
            <a:endParaRPr lang="es-CL" smtClean="0">
              <a:latin typeface="Times New Roman" pitchFamily="18" charset="0"/>
            </a:endParaRPr>
          </a:p>
        </p:txBody>
      </p:sp>
      <p:sp>
        <p:nvSpPr>
          <p:cNvPr id="102403" name="Rectangle 2"/>
          <p:cNvSpPr>
            <a:spLocks noGrp="1" noRot="1" noChangeAspect="1" noChangeArrowheads="1" noTextEdit="1"/>
          </p:cNvSpPr>
          <p:nvPr>
            <p:ph type="sldImg"/>
          </p:nvPr>
        </p:nvSpPr>
        <p:spPr>
          <a:ln/>
        </p:spPr>
      </p:sp>
      <p:sp>
        <p:nvSpPr>
          <p:cNvPr id="102404" name="Rectangle 3"/>
          <p:cNvSpPr>
            <a:spLocks noGrp="1" noChangeArrowheads="1"/>
          </p:cNvSpPr>
          <p:nvPr>
            <p:ph type="body" idx="1"/>
          </p:nvPr>
        </p:nvSpPr>
        <p:spPr>
          <a:noFill/>
          <a:ln/>
        </p:spPr>
        <p:txBody>
          <a:bodyPr/>
          <a:lstStyle/>
          <a:p>
            <a:r>
              <a:rPr lang="es-CL" sz="1100" b="1" smtClean="0">
                <a:latin typeface="Antique Olive" pitchFamily="34" charset="0"/>
              </a:rPr>
              <a:t>E</a:t>
            </a:r>
            <a:r>
              <a:rPr lang="es-CL" sz="1000" b="1" smtClean="0">
                <a:latin typeface="Antique Olive" pitchFamily="34" charset="0"/>
              </a:rPr>
              <a:t>SCUELA DE SERVICIO MANQUEHUE,</a:t>
            </a:r>
            <a:r>
              <a:rPr lang="es-CL" sz="1000" smtClean="0">
                <a:latin typeface="Antique Olive" pitchFamily="34" charset="0"/>
              </a:rPr>
              <a:t> CREADA EN 1997</a:t>
            </a:r>
            <a:endParaRPr lang="es-CL" sz="1000" smtClean="0">
              <a:latin typeface="Times New Roman" pitchFamily="18" charset="0"/>
            </a:endParaRPr>
          </a:p>
        </p:txBody>
      </p:sp>
    </p:spTree>
    <p:extLst>
      <p:ext uri="{BB962C8B-B14F-4D97-AF65-F5344CB8AC3E}">
        <p14:creationId xmlns:p14="http://schemas.microsoft.com/office/powerpoint/2010/main" val="336315356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p:spPr>
        <p:txBody>
          <a:bodyPr/>
          <a:lstStyle/>
          <a:p>
            <a:fld id="{4E68F341-B1D3-4489-B81D-751CBAF6B21B}" type="slidenum">
              <a:rPr lang="es-CL" smtClean="0">
                <a:latin typeface="Times New Roman" pitchFamily="18" charset="0"/>
              </a:rPr>
              <a:pPr/>
              <a:t>48</a:t>
            </a:fld>
            <a:endParaRPr lang="es-CL" smtClean="0">
              <a:latin typeface="Times New Roman" pitchFamily="18" charset="0"/>
            </a:endParaRPr>
          </a:p>
        </p:txBody>
      </p:sp>
      <p:sp>
        <p:nvSpPr>
          <p:cNvPr id="103427" name="Rectangle 2"/>
          <p:cNvSpPr>
            <a:spLocks noGrp="1" noRot="1" noChangeAspect="1" noChangeArrowheads="1" noTextEdit="1"/>
          </p:cNvSpPr>
          <p:nvPr>
            <p:ph type="sldImg"/>
          </p:nvPr>
        </p:nvSpPr>
        <p:spPr>
          <a:ln/>
        </p:spPr>
      </p:sp>
      <p:sp>
        <p:nvSpPr>
          <p:cNvPr id="103428" name="Rectangle 3"/>
          <p:cNvSpPr>
            <a:spLocks noGrp="1" noChangeArrowheads="1"/>
          </p:cNvSpPr>
          <p:nvPr>
            <p:ph type="body" idx="1"/>
          </p:nvPr>
        </p:nvSpPr>
        <p:spPr>
          <a:noFill/>
          <a:ln/>
        </p:spPr>
        <p:txBody>
          <a:bodyPr/>
          <a:lstStyle/>
          <a:p>
            <a:r>
              <a:rPr lang="es-CL" sz="1100" b="1" smtClean="0">
                <a:latin typeface="Antique Olive" pitchFamily="34" charset="0"/>
              </a:rPr>
              <a:t>E</a:t>
            </a:r>
            <a:r>
              <a:rPr lang="es-CL" sz="1000" b="1" smtClean="0">
                <a:latin typeface="Antique Olive" pitchFamily="34" charset="0"/>
              </a:rPr>
              <a:t>SCUELA DE SERVICIO MANQUEHUE,</a:t>
            </a:r>
            <a:r>
              <a:rPr lang="es-CL" sz="1000" smtClean="0">
                <a:latin typeface="Antique Olive" pitchFamily="34" charset="0"/>
              </a:rPr>
              <a:t> CREADA EN 1997</a:t>
            </a:r>
            <a:endParaRPr lang="es-CL" sz="1000" smtClean="0">
              <a:latin typeface="Times New Roman" pitchFamily="18" charset="0"/>
            </a:endParaRPr>
          </a:p>
        </p:txBody>
      </p:sp>
    </p:spTree>
    <p:extLst>
      <p:ext uri="{BB962C8B-B14F-4D97-AF65-F5344CB8AC3E}">
        <p14:creationId xmlns:p14="http://schemas.microsoft.com/office/powerpoint/2010/main" val="137028798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p:spPr>
        <p:txBody>
          <a:bodyPr/>
          <a:lstStyle/>
          <a:p>
            <a:fld id="{4B586B03-2F56-4ADB-A0CF-E93810840B5F}" type="slidenum">
              <a:rPr lang="es-CL" smtClean="0">
                <a:latin typeface="Times New Roman" pitchFamily="18" charset="0"/>
              </a:rPr>
              <a:pPr/>
              <a:t>49</a:t>
            </a:fld>
            <a:endParaRPr lang="es-CL" smtClean="0">
              <a:latin typeface="Times New Roman" pitchFamily="18" charset="0"/>
            </a:endParaRPr>
          </a:p>
        </p:txBody>
      </p:sp>
      <p:sp>
        <p:nvSpPr>
          <p:cNvPr id="104451" name="Rectangle 2"/>
          <p:cNvSpPr>
            <a:spLocks noGrp="1" noRot="1" noChangeAspect="1" noChangeArrowheads="1" noTextEdit="1"/>
          </p:cNvSpPr>
          <p:nvPr>
            <p:ph type="sldImg"/>
          </p:nvPr>
        </p:nvSpPr>
        <p:spPr>
          <a:ln/>
        </p:spPr>
      </p:sp>
      <p:sp>
        <p:nvSpPr>
          <p:cNvPr id="104452" name="Rectangle 3"/>
          <p:cNvSpPr>
            <a:spLocks noGrp="1" noChangeArrowheads="1"/>
          </p:cNvSpPr>
          <p:nvPr>
            <p:ph type="body" idx="1"/>
          </p:nvPr>
        </p:nvSpPr>
        <p:spPr>
          <a:noFill/>
          <a:ln/>
        </p:spPr>
        <p:txBody>
          <a:bodyPr/>
          <a:lstStyle/>
          <a:p>
            <a:r>
              <a:rPr lang="es-CL" sz="1100" b="1" smtClean="0">
                <a:latin typeface="Antique Olive" pitchFamily="34" charset="0"/>
              </a:rPr>
              <a:t>E</a:t>
            </a:r>
            <a:r>
              <a:rPr lang="es-CL" sz="1000" b="1" smtClean="0">
                <a:latin typeface="Antique Olive" pitchFamily="34" charset="0"/>
              </a:rPr>
              <a:t>SCUELA DE SERVICIO MANQUEHUE,</a:t>
            </a:r>
            <a:r>
              <a:rPr lang="es-CL" sz="1000" smtClean="0">
                <a:latin typeface="Antique Olive" pitchFamily="34" charset="0"/>
              </a:rPr>
              <a:t> CREADA EN 1997</a:t>
            </a:r>
            <a:endParaRPr lang="es-CL" sz="1000" smtClean="0">
              <a:latin typeface="Times New Roman" pitchFamily="18" charset="0"/>
            </a:endParaRPr>
          </a:p>
        </p:txBody>
      </p:sp>
    </p:spTree>
    <p:extLst>
      <p:ext uri="{BB962C8B-B14F-4D97-AF65-F5344CB8AC3E}">
        <p14:creationId xmlns:p14="http://schemas.microsoft.com/office/powerpoint/2010/main" val="7455202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p:spPr>
        <p:txBody>
          <a:bodyPr/>
          <a:lstStyle/>
          <a:p>
            <a:fld id="{65E2A5D7-350E-4BDC-B77D-71CB20AA208D}" type="slidenum">
              <a:rPr lang="es-CL" smtClean="0">
                <a:latin typeface="Times New Roman" pitchFamily="18" charset="0"/>
              </a:rPr>
              <a:pPr/>
              <a:t>6</a:t>
            </a:fld>
            <a:endParaRPr lang="es-CL" smtClean="0">
              <a:latin typeface="Times New Roman" pitchFamily="18" charset="0"/>
            </a:endParaRPr>
          </a:p>
        </p:txBody>
      </p:sp>
      <p:sp>
        <p:nvSpPr>
          <p:cNvPr id="69635" name="Rectangle 1026"/>
          <p:cNvSpPr>
            <a:spLocks noGrp="1" noRot="1" noChangeAspect="1" noChangeArrowheads="1" noTextEdit="1"/>
          </p:cNvSpPr>
          <p:nvPr>
            <p:ph type="sldImg"/>
          </p:nvPr>
        </p:nvSpPr>
        <p:spPr>
          <a:ln/>
        </p:spPr>
      </p:sp>
      <p:sp>
        <p:nvSpPr>
          <p:cNvPr id="69636" name="Rectangle 1027"/>
          <p:cNvSpPr>
            <a:spLocks noGrp="1" noChangeArrowheads="1"/>
          </p:cNvSpPr>
          <p:nvPr>
            <p:ph type="body" idx="1"/>
          </p:nvPr>
        </p:nvSpPr>
        <p:spPr>
          <a:noFill/>
          <a:ln/>
        </p:spPr>
        <p:txBody>
          <a:bodyPr/>
          <a:lstStyle/>
          <a:p>
            <a:pPr>
              <a:lnSpc>
                <a:spcPct val="90000"/>
              </a:lnSpc>
            </a:pPr>
            <a:r>
              <a:rPr lang="es-CL" sz="1000" smtClean="0">
                <a:latin typeface="Antique Olive" pitchFamily="34" charset="0"/>
              </a:rPr>
              <a:t>ESTE  MOMENTO ES HISTÓRICO PARA NOSOTROS, PORQUE HOY, SÁBADO, EL MOVIMIENTO MANQUEHUE SE PONE EN MARCHA; SE COMIENZA A MANIFESTAR.</a:t>
            </a:r>
            <a:br>
              <a:rPr lang="es-CL" sz="1000" smtClean="0">
                <a:latin typeface="Antique Olive" pitchFamily="34" charset="0"/>
              </a:rPr>
            </a:br>
            <a:endParaRPr lang="es-CL" sz="1000" smtClean="0">
              <a:latin typeface="Antique Olive" pitchFamily="34" charset="0"/>
            </a:endParaRPr>
          </a:p>
          <a:p>
            <a:pPr>
              <a:lnSpc>
                <a:spcPct val="90000"/>
              </a:lnSpc>
            </a:pPr>
            <a:r>
              <a:rPr lang="es-CL" sz="1000" smtClean="0">
                <a:latin typeface="Antique Olive" pitchFamily="34" charset="0"/>
              </a:rPr>
              <a:t>	LO QUE SURGIÓ ESPONTÁNEAMENTE, COMO UN GRUPO DE JÓVENES CRISTIANOS DEL COLEGIO MANQUEHUE, CON UN GRAN INTERÉS POR HACER ALGO; DE A POCO, SE HA IDO ESTRUCTURANDO Y TOMANDO FORMA.</a:t>
            </a:r>
            <a:br>
              <a:rPr lang="es-CL" sz="1000" smtClean="0">
                <a:latin typeface="Antique Olive" pitchFamily="34" charset="0"/>
              </a:rPr>
            </a:br>
            <a:endParaRPr lang="es-CL" sz="1000" smtClean="0">
              <a:latin typeface="Antique Olive" pitchFamily="34" charset="0"/>
            </a:endParaRPr>
          </a:p>
          <a:p>
            <a:pPr>
              <a:lnSpc>
                <a:spcPct val="90000"/>
              </a:lnSpc>
            </a:pPr>
            <a:r>
              <a:rPr lang="es-CL" sz="1000" smtClean="0">
                <a:latin typeface="Antique Olive" pitchFamily="34" charset="0"/>
              </a:rPr>
              <a:t>	LO QUE CARACTERIZA BÁSICAMENTE A ESTE MOVIMIENTO, ES UNA PALABRA: LA AMISTAD; EL AMOR CRISTIANO. DIOS ES AMOR, Y SI DE ESE AMOR NOS NUTRIMOS Y LO ENTREGAMOS A NUESTROS HERMANOS, NOS SENTIREMOS CONTENTOS Y CON MÁS DESEOS DE DAR. SOMOS JÓVENES Y TENEMOS LAS PUERTAS ABIERTAS PARA ELLO.</a:t>
            </a:r>
            <a:br>
              <a:rPr lang="es-CL" sz="1000" smtClean="0">
                <a:latin typeface="Antique Olive" pitchFamily="34" charset="0"/>
              </a:rPr>
            </a:br>
            <a:endParaRPr lang="es-CL" sz="1000" smtClean="0">
              <a:latin typeface="Antique Olive" pitchFamily="34" charset="0"/>
            </a:endParaRPr>
          </a:p>
          <a:p>
            <a:pPr algn="r">
              <a:lnSpc>
                <a:spcPct val="90000"/>
              </a:lnSpc>
            </a:pPr>
            <a:r>
              <a:rPr lang="es-CL" sz="1000" smtClean="0">
                <a:latin typeface="Antique Olive" pitchFamily="34" charset="0"/>
              </a:rPr>
              <a:t>	NOSOTROS COMENZAREMOS A ENTREGAR ALGO, POR MÍNIMO QUE SEA, PERO QUE DEBERÁ SER UNA MANIFESTACIÓN DE NUESTRA AMISTAD, ELEMENTO FUNDAMENTAL DE TODO HOMBRE CRISTIANO.</a:t>
            </a:r>
            <a:br>
              <a:rPr lang="es-CL" sz="1000" smtClean="0">
                <a:latin typeface="Antique Olive" pitchFamily="34" charset="0"/>
              </a:rPr>
            </a:br>
            <a:r>
              <a:rPr lang="es-CL" sz="1000" smtClean="0">
                <a:latin typeface="Antique Olive" pitchFamily="34" charset="0"/>
              </a:rPr>
              <a:t/>
            </a:r>
            <a:br>
              <a:rPr lang="es-CL" sz="1000" smtClean="0">
                <a:latin typeface="Antique Olive" pitchFamily="34" charset="0"/>
              </a:rPr>
            </a:br>
            <a:r>
              <a:rPr lang="es-CL" sz="1000" smtClean="0">
                <a:latin typeface="Antique Olive" pitchFamily="34" charset="0"/>
              </a:rPr>
              <a:t>	COLEGIO DE LOS SAGRADOS CORAZONES DE MANQUEHUE</a:t>
            </a:r>
            <a:br>
              <a:rPr lang="es-CL" sz="1000" smtClean="0">
                <a:latin typeface="Antique Olive" pitchFamily="34" charset="0"/>
              </a:rPr>
            </a:br>
            <a:r>
              <a:rPr lang="es-CL" sz="1000" smtClean="0">
                <a:latin typeface="Antique Olive" pitchFamily="34" charset="0"/>
              </a:rPr>
              <a:t>			                                               				VÍSPERA DE PENTECOSTÉS</a:t>
            </a:r>
            <a:br>
              <a:rPr lang="es-CL" sz="1000" smtClean="0">
                <a:latin typeface="Antique Olive" pitchFamily="34" charset="0"/>
              </a:rPr>
            </a:br>
            <a:r>
              <a:rPr lang="es-CL" sz="1000" smtClean="0">
                <a:latin typeface="Antique Olive" pitchFamily="34" charset="0"/>
              </a:rPr>
              <a:t>							         MAYO DE 1977</a:t>
            </a:r>
          </a:p>
          <a:p>
            <a:pPr>
              <a:lnSpc>
                <a:spcPct val="90000"/>
              </a:lnSpc>
            </a:pPr>
            <a:endParaRPr lang="es-CL" sz="1000" smtClean="0">
              <a:latin typeface="Antique Olive" pitchFamily="34" charset="0"/>
            </a:endParaRPr>
          </a:p>
        </p:txBody>
      </p:sp>
    </p:spTree>
    <p:extLst>
      <p:ext uri="{BB962C8B-B14F-4D97-AF65-F5344CB8AC3E}">
        <p14:creationId xmlns:p14="http://schemas.microsoft.com/office/powerpoint/2010/main" val="173863195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p:spPr>
        <p:txBody>
          <a:bodyPr/>
          <a:lstStyle/>
          <a:p>
            <a:fld id="{E263478B-FDB2-4E25-876C-4F7E79F9B985}" type="slidenum">
              <a:rPr lang="es-CL" smtClean="0">
                <a:latin typeface="Times New Roman" pitchFamily="18" charset="0"/>
              </a:rPr>
              <a:pPr/>
              <a:t>50</a:t>
            </a:fld>
            <a:endParaRPr lang="es-CL" smtClean="0">
              <a:latin typeface="Times New Roman" pitchFamily="18" charset="0"/>
            </a:endParaRPr>
          </a:p>
        </p:txBody>
      </p:sp>
      <p:sp>
        <p:nvSpPr>
          <p:cNvPr id="105475" name="Rectangle 1026"/>
          <p:cNvSpPr>
            <a:spLocks noGrp="1" noRot="1" noChangeAspect="1" noChangeArrowheads="1" noTextEdit="1"/>
          </p:cNvSpPr>
          <p:nvPr>
            <p:ph type="sldImg"/>
          </p:nvPr>
        </p:nvSpPr>
        <p:spPr>
          <a:ln/>
        </p:spPr>
      </p:sp>
      <p:sp>
        <p:nvSpPr>
          <p:cNvPr id="105476" name="Rectangle 1027"/>
          <p:cNvSpPr>
            <a:spLocks noGrp="1" noChangeArrowheads="1"/>
          </p:cNvSpPr>
          <p:nvPr>
            <p:ph type="body" idx="1"/>
          </p:nvPr>
        </p:nvSpPr>
        <p:spPr>
          <a:noFill/>
          <a:ln/>
        </p:spPr>
        <p:txBody>
          <a:bodyPr/>
          <a:lstStyle/>
          <a:p>
            <a:r>
              <a:rPr lang="es-CL" sz="1000" b="1" smtClean="0">
                <a:latin typeface="Antique Olive" pitchFamily="34" charset="0"/>
              </a:rPr>
              <a:t>LA LIBRERÍA SAN JUAN</a:t>
            </a:r>
            <a:r>
              <a:rPr lang="es-CL" sz="1000" smtClean="0">
                <a:latin typeface="Antique Olive" pitchFamily="34" charset="0"/>
              </a:rPr>
              <a:t>, QUE FUNCIONA DESDE </a:t>
            </a:r>
            <a:r>
              <a:rPr lang="es-CL" sz="1000" b="1" smtClean="0">
                <a:latin typeface="Antique Olive" pitchFamily="34" charset="0"/>
              </a:rPr>
              <a:t>1991</a:t>
            </a:r>
            <a:endParaRPr lang="es-CL" sz="800" b="1" smtClean="0">
              <a:latin typeface="Antique Olive" pitchFamily="34" charset="0"/>
            </a:endParaRPr>
          </a:p>
        </p:txBody>
      </p:sp>
    </p:spTree>
    <p:extLst>
      <p:ext uri="{BB962C8B-B14F-4D97-AF65-F5344CB8AC3E}">
        <p14:creationId xmlns:p14="http://schemas.microsoft.com/office/powerpoint/2010/main" val="329772107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a:noFill/>
        </p:spPr>
        <p:txBody>
          <a:bodyPr/>
          <a:lstStyle/>
          <a:p>
            <a:fld id="{02D9096D-EFDB-4AB6-BA5A-B35A00868B78}" type="slidenum">
              <a:rPr lang="es-CL" smtClean="0">
                <a:latin typeface="Times New Roman" pitchFamily="18" charset="0"/>
              </a:rPr>
              <a:pPr/>
              <a:t>57</a:t>
            </a:fld>
            <a:endParaRPr lang="es-CL" smtClean="0">
              <a:latin typeface="Times New Roman" pitchFamily="18" charset="0"/>
            </a:endParaRPr>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p:spPr>
        <p:txBody>
          <a:bodyPr/>
          <a:lstStyle/>
          <a:p>
            <a:r>
              <a:rPr lang="es-CL" sz="1400" smtClean="0">
                <a:latin typeface="Antique Olive" pitchFamily="34" charset="0"/>
              </a:rPr>
              <a:t>E</a:t>
            </a:r>
            <a:r>
              <a:rPr lang="es-CL" sz="900" smtClean="0">
                <a:latin typeface="Antique Olive" pitchFamily="34" charset="0"/>
              </a:rPr>
              <a:t>L ESCUDO VA RODEADO DE UN EMBLEMA EN NEGRO CON LA VERSIÓN LATINA DEL LEMA «</a:t>
            </a:r>
            <a:r>
              <a:rPr lang="es-CL" sz="1000" b="1" smtClean="0">
                <a:latin typeface="Antique Olive" pitchFamily="34" charset="0"/>
              </a:rPr>
              <a:t>NADIE TIENE MAYOR AMOR QUE EL QUE DA SU VIDA POR SUS AMIGOS»</a:t>
            </a:r>
            <a:r>
              <a:rPr lang="es-CL" sz="900" smtClean="0">
                <a:latin typeface="Antique Olive" pitchFamily="34" charset="0"/>
              </a:rPr>
              <a:t> (JN 15, 13), ADEMÁS DE LA PALABRA "MANQUEHUE" POR EL NOMBRE DEL MOVIMIENTO</a:t>
            </a:r>
          </a:p>
        </p:txBody>
      </p:sp>
    </p:spTree>
    <p:extLst>
      <p:ext uri="{BB962C8B-B14F-4D97-AF65-F5344CB8AC3E}">
        <p14:creationId xmlns:p14="http://schemas.microsoft.com/office/powerpoint/2010/main" val="40004144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p:spPr>
        <p:txBody>
          <a:bodyPr/>
          <a:lstStyle/>
          <a:p>
            <a:fld id="{93B8D89E-90C5-421D-89CA-40614451F107}" type="slidenum">
              <a:rPr lang="es-CL" smtClean="0">
                <a:latin typeface="Times New Roman" pitchFamily="18" charset="0"/>
              </a:rPr>
              <a:pPr/>
              <a:t>7</a:t>
            </a:fld>
            <a:endParaRPr lang="es-CL" smtClean="0">
              <a:latin typeface="Times New Roman" pitchFamily="18" charset="0"/>
            </a:endParaRPr>
          </a:p>
        </p:txBody>
      </p:sp>
      <p:sp>
        <p:nvSpPr>
          <p:cNvPr id="70659" name="Rectangle 1026"/>
          <p:cNvSpPr>
            <a:spLocks noGrp="1" noRot="1" noChangeAspect="1" noChangeArrowheads="1" noTextEdit="1"/>
          </p:cNvSpPr>
          <p:nvPr>
            <p:ph type="sldImg"/>
          </p:nvPr>
        </p:nvSpPr>
        <p:spPr>
          <a:ln/>
        </p:spPr>
      </p:sp>
      <p:sp>
        <p:nvSpPr>
          <p:cNvPr id="70660" name="Rectangle 1027"/>
          <p:cNvSpPr>
            <a:spLocks noGrp="1" noChangeArrowheads="1"/>
          </p:cNvSpPr>
          <p:nvPr>
            <p:ph type="body" idx="1"/>
          </p:nvPr>
        </p:nvSpPr>
        <p:spPr>
          <a:noFill/>
          <a:ln/>
        </p:spPr>
        <p:txBody>
          <a:bodyPr/>
          <a:lstStyle/>
          <a:p>
            <a:pPr>
              <a:lnSpc>
                <a:spcPct val="90000"/>
              </a:lnSpc>
            </a:pPr>
            <a:r>
              <a:rPr lang="es-CL" sz="1000" smtClean="0">
                <a:latin typeface="Antique Olive" pitchFamily="34" charset="0"/>
              </a:rPr>
              <a:t>ESTE  MOMENTO ES HISTÓRICO PARA NOSOTROS, PORQUE HOY, SÁBADO, EL MOVIMIENTO MANQUEHUE SE PONE EN MARCHA; SE COMIENZA A MANIFESTAR.</a:t>
            </a:r>
            <a:br>
              <a:rPr lang="es-CL" sz="1000" smtClean="0">
                <a:latin typeface="Antique Olive" pitchFamily="34" charset="0"/>
              </a:rPr>
            </a:br>
            <a:endParaRPr lang="es-CL" sz="1000" smtClean="0">
              <a:latin typeface="Antique Olive" pitchFamily="34" charset="0"/>
            </a:endParaRPr>
          </a:p>
          <a:p>
            <a:pPr>
              <a:lnSpc>
                <a:spcPct val="90000"/>
              </a:lnSpc>
            </a:pPr>
            <a:r>
              <a:rPr lang="es-CL" sz="1000" smtClean="0">
                <a:latin typeface="Antique Olive" pitchFamily="34" charset="0"/>
              </a:rPr>
              <a:t>	LO QUE SURGIÓ ESPONTÁNEAMENTE, COMO UN GRUPO DE JÓVENES CRISTIANOS DEL COLEGIO MANQUEHUE, CON UN GRAN INTERÉS POR HACER ALGO; DE A POCO, SE HA IDO ESTRUCTURANDO Y TOMANDO FORMA.</a:t>
            </a:r>
            <a:br>
              <a:rPr lang="es-CL" sz="1000" smtClean="0">
                <a:latin typeface="Antique Olive" pitchFamily="34" charset="0"/>
              </a:rPr>
            </a:br>
            <a:endParaRPr lang="es-CL" sz="1000" smtClean="0">
              <a:latin typeface="Antique Olive" pitchFamily="34" charset="0"/>
            </a:endParaRPr>
          </a:p>
          <a:p>
            <a:pPr>
              <a:lnSpc>
                <a:spcPct val="90000"/>
              </a:lnSpc>
            </a:pPr>
            <a:r>
              <a:rPr lang="es-CL" sz="1000" smtClean="0">
                <a:latin typeface="Antique Olive" pitchFamily="34" charset="0"/>
              </a:rPr>
              <a:t>	LO QUE CARACTERIZA BÁSICAMENTE A ESTE MOVIMIENTO, ES UNA PALABRA: LA AMISTAD; EL AMOR CRISTIANO. DIOS ES AMOR, Y SI DE ESE AMOR NOS NUTRIMOS Y LO ENTREGAMOS A NUESTROS HERMANOS, NOS SENTIREMOS CONTENTOS Y CON MÁS DESEOS DE DAR. SOMOS JÓVENES Y TENEMOS LAS PUERTAS ABIERTAS PARA ELLO.</a:t>
            </a:r>
            <a:br>
              <a:rPr lang="es-CL" sz="1000" smtClean="0">
                <a:latin typeface="Antique Olive" pitchFamily="34" charset="0"/>
              </a:rPr>
            </a:br>
            <a:endParaRPr lang="es-CL" sz="1000" smtClean="0">
              <a:latin typeface="Antique Olive" pitchFamily="34" charset="0"/>
            </a:endParaRPr>
          </a:p>
          <a:p>
            <a:pPr algn="r">
              <a:lnSpc>
                <a:spcPct val="90000"/>
              </a:lnSpc>
            </a:pPr>
            <a:r>
              <a:rPr lang="es-CL" sz="1000" smtClean="0">
                <a:latin typeface="Antique Olive" pitchFamily="34" charset="0"/>
              </a:rPr>
              <a:t>	NOSOTROS COMENZAREMOS A ENTREGAR ALGO, POR MÍNIMO QUE SEA, PERO QUE DEBERÁ SER UNA MANIFESTACIÓN DE NUESTRA AMISTAD, ELEMENTO FUNDAMENTAL DE TODO HOMBRE CRISTIANO.</a:t>
            </a:r>
            <a:br>
              <a:rPr lang="es-CL" sz="1000" smtClean="0">
                <a:latin typeface="Antique Olive" pitchFamily="34" charset="0"/>
              </a:rPr>
            </a:br>
            <a:r>
              <a:rPr lang="es-CL" sz="1000" smtClean="0">
                <a:latin typeface="Antique Olive" pitchFamily="34" charset="0"/>
              </a:rPr>
              <a:t/>
            </a:r>
            <a:br>
              <a:rPr lang="es-CL" sz="1000" smtClean="0">
                <a:latin typeface="Antique Olive" pitchFamily="34" charset="0"/>
              </a:rPr>
            </a:br>
            <a:r>
              <a:rPr lang="es-CL" sz="1000" smtClean="0">
                <a:latin typeface="Antique Olive" pitchFamily="34" charset="0"/>
              </a:rPr>
              <a:t>	COLEGIO DE LOS SAGRADOS CORAZONES DE MANQUEHUE</a:t>
            </a:r>
            <a:br>
              <a:rPr lang="es-CL" sz="1000" smtClean="0">
                <a:latin typeface="Antique Olive" pitchFamily="34" charset="0"/>
              </a:rPr>
            </a:br>
            <a:r>
              <a:rPr lang="es-CL" sz="1000" smtClean="0">
                <a:latin typeface="Antique Olive" pitchFamily="34" charset="0"/>
              </a:rPr>
              <a:t>			                                               				VÍSPERA DE PENTECOSTÉS</a:t>
            </a:r>
            <a:br>
              <a:rPr lang="es-CL" sz="1000" smtClean="0">
                <a:latin typeface="Antique Olive" pitchFamily="34" charset="0"/>
              </a:rPr>
            </a:br>
            <a:r>
              <a:rPr lang="es-CL" sz="1000" smtClean="0">
                <a:latin typeface="Antique Olive" pitchFamily="34" charset="0"/>
              </a:rPr>
              <a:t>							         MAYO DE 1977</a:t>
            </a:r>
          </a:p>
          <a:p>
            <a:pPr>
              <a:lnSpc>
                <a:spcPct val="90000"/>
              </a:lnSpc>
            </a:pPr>
            <a:endParaRPr lang="es-CL" sz="1000" smtClean="0">
              <a:latin typeface="Antique Olive" pitchFamily="34" charset="0"/>
            </a:endParaRPr>
          </a:p>
        </p:txBody>
      </p:sp>
    </p:spTree>
    <p:extLst>
      <p:ext uri="{BB962C8B-B14F-4D97-AF65-F5344CB8AC3E}">
        <p14:creationId xmlns:p14="http://schemas.microsoft.com/office/powerpoint/2010/main" val="40409317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p:spPr>
        <p:txBody>
          <a:bodyPr/>
          <a:lstStyle/>
          <a:p>
            <a:fld id="{2F760B78-A2BE-44DB-9935-27EBF6244CCD}" type="slidenum">
              <a:rPr lang="es-CL" smtClean="0">
                <a:latin typeface="Times New Roman" pitchFamily="18" charset="0"/>
              </a:rPr>
              <a:pPr/>
              <a:t>8</a:t>
            </a:fld>
            <a:endParaRPr lang="es-CL" smtClean="0">
              <a:latin typeface="Times New Roman" pitchFamily="18" charset="0"/>
            </a:endParaRPr>
          </a:p>
        </p:txBody>
      </p:sp>
      <p:sp>
        <p:nvSpPr>
          <p:cNvPr id="71683" name="Rectangle 1026"/>
          <p:cNvSpPr>
            <a:spLocks noGrp="1" noRot="1" noChangeAspect="1" noChangeArrowheads="1" noTextEdit="1"/>
          </p:cNvSpPr>
          <p:nvPr>
            <p:ph type="sldImg"/>
          </p:nvPr>
        </p:nvSpPr>
        <p:spPr>
          <a:ln/>
        </p:spPr>
      </p:sp>
      <p:sp>
        <p:nvSpPr>
          <p:cNvPr id="71684" name="Rectangle 1027"/>
          <p:cNvSpPr>
            <a:spLocks noGrp="1" noChangeArrowheads="1"/>
          </p:cNvSpPr>
          <p:nvPr>
            <p:ph type="body" idx="1"/>
          </p:nvPr>
        </p:nvSpPr>
        <p:spPr>
          <a:noFill/>
          <a:ln/>
        </p:spPr>
        <p:txBody>
          <a:bodyPr/>
          <a:lstStyle/>
          <a:p>
            <a:r>
              <a:rPr lang="es-CL" sz="1000" smtClean="0">
                <a:latin typeface="Antique Olive" pitchFamily="34" charset="0"/>
              </a:rPr>
              <a:t>SER UN MOVIMIENTO AUTÉNTICAMENTE LAICO, CONCENTRADO EN DESARROLLAR PLENAMENTE LOS FRUTOS DEL SACRAMENTO DEL BAUTISMO</a:t>
            </a:r>
            <a:endParaRPr lang="es-CL" sz="1000" b="1" smtClean="0">
              <a:latin typeface="Antique Olive" pitchFamily="34" charset="0"/>
            </a:endParaRPr>
          </a:p>
        </p:txBody>
      </p:sp>
    </p:spTree>
    <p:extLst>
      <p:ext uri="{BB962C8B-B14F-4D97-AF65-F5344CB8AC3E}">
        <p14:creationId xmlns:p14="http://schemas.microsoft.com/office/powerpoint/2010/main" val="34050920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p:spPr>
        <p:txBody>
          <a:bodyPr/>
          <a:lstStyle/>
          <a:p>
            <a:fld id="{36C467D6-3545-4E5E-AC89-36E7132335E5}" type="slidenum">
              <a:rPr lang="es-CL" smtClean="0">
                <a:latin typeface="Times New Roman" pitchFamily="18" charset="0"/>
              </a:rPr>
              <a:pPr/>
              <a:t>9</a:t>
            </a:fld>
            <a:endParaRPr lang="es-CL" smtClean="0">
              <a:latin typeface="Times New Roman" pitchFamily="18" charset="0"/>
            </a:endParaRPr>
          </a:p>
        </p:txBody>
      </p:sp>
      <p:sp>
        <p:nvSpPr>
          <p:cNvPr id="72707" name="Rectangle 1026"/>
          <p:cNvSpPr>
            <a:spLocks noGrp="1" noRot="1" noChangeAspect="1" noChangeArrowheads="1" noTextEdit="1"/>
          </p:cNvSpPr>
          <p:nvPr>
            <p:ph type="sldImg"/>
          </p:nvPr>
        </p:nvSpPr>
        <p:spPr>
          <a:ln/>
        </p:spPr>
      </p:sp>
      <p:sp>
        <p:nvSpPr>
          <p:cNvPr id="72708" name="Rectangle 1027"/>
          <p:cNvSpPr>
            <a:spLocks noGrp="1" noChangeArrowheads="1"/>
          </p:cNvSpPr>
          <p:nvPr>
            <p:ph type="body" idx="1"/>
          </p:nvPr>
        </p:nvSpPr>
        <p:spPr>
          <a:noFill/>
          <a:ln/>
        </p:spPr>
        <p:txBody>
          <a:bodyPr/>
          <a:lstStyle/>
          <a:p>
            <a:r>
              <a:rPr lang="es-CL" sz="1000" smtClean="0">
                <a:latin typeface="Antique Olive" pitchFamily="34" charset="0"/>
              </a:rPr>
              <a:t>SER UN MOVIMIENTO AUTÉNTICAMENTE LAICO, CONCENTRADO EN DESARROLLAR PLENAMENTE LOS FRUTOS DEL SACRAMENTO DEL BAUTISMO</a:t>
            </a:r>
            <a:endParaRPr lang="es-CL" sz="1000" b="1" smtClean="0">
              <a:latin typeface="Antique Olive" pitchFamily="34" charset="0"/>
            </a:endParaRPr>
          </a:p>
        </p:txBody>
      </p:sp>
    </p:spTree>
    <p:extLst>
      <p:ext uri="{BB962C8B-B14F-4D97-AF65-F5344CB8AC3E}">
        <p14:creationId xmlns:p14="http://schemas.microsoft.com/office/powerpoint/2010/main" val="21941356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p:spPr>
        <p:txBody>
          <a:bodyPr/>
          <a:lstStyle/>
          <a:p>
            <a:fld id="{B0698FE2-3202-4715-86F8-06C137D297E3}" type="slidenum">
              <a:rPr lang="es-CL" smtClean="0">
                <a:latin typeface="Times New Roman" pitchFamily="18" charset="0"/>
              </a:rPr>
              <a:pPr/>
              <a:t>10</a:t>
            </a:fld>
            <a:endParaRPr lang="es-CL" smtClean="0">
              <a:latin typeface="Times New Roman" pitchFamily="18" charset="0"/>
            </a:endParaRPr>
          </a:p>
        </p:txBody>
      </p:sp>
      <p:sp>
        <p:nvSpPr>
          <p:cNvPr id="73731" name="Rectangle 1026"/>
          <p:cNvSpPr>
            <a:spLocks noGrp="1" noRot="1" noChangeAspect="1" noChangeArrowheads="1" noTextEdit="1"/>
          </p:cNvSpPr>
          <p:nvPr>
            <p:ph type="sldImg"/>
          </p:nvPr>
        </p:nvSpPr>
        <p:spPr>
          <a:ln/>
        </p:spPr>
      </p:sp>
      <p:sp>
        <p:nvSpPr>
          <p:cNvPr id="73732" name="Rectangle 1027"/>
          <p:cNvSpPr>
            <a:spLocks noGrp="1" noChangeArrowheads="1"/>
          </p:cNvSpPr>
          <p:nvPr>
            <p:ph type="body" idx="1"/>
          </p:nvPr>
        </p:nvSpPr>
        <p:spPr>
          <a:noFill/>
          <a:ln/>
        </p:spPr>
        <p:txBody>
          <a:bodyPr/>
          <a:lstStyle/>
          <a:p>
            <a:r>
              <a:rPr lang="es-CL" sz="1000" dirty="0" smtClean="0">
                <a:latin typeface="Antique Olive" pitchFamily="34" charset="0"/>
              </a:rPr>
              <a:t>1.EL CARISMA DEL MOVIMIENTO</a:t>
            </a:r>
          </a:p>
          <a:p>
            <a:endParaRPr lang="es-CL" sz="1000" dirty="0" smtClean="0">
              <a:latin typeface="Antique Olive" pitchFamily="34" charset="0"/>
            </a:endParaRPr>
          </a:p>
          <a:p>
            <a:r>
              <a:rPr lang="es-CL" sz="1000" dirty="0" smtClean="0">
                <a:latin typeface="Antique Olive" pitchFamily="34" charset="0"/>
              </a:rPr>
              <a:t>2. EL ORIGEN DEL MOVIMIENTO MANQUEHUE ES LA EXPERIENCIA DE LA LECTIO DIVINA O LECTURA ORANTE DE LAS SAGRADAS ESCRITURAS. EN ELLAS JESUCRISTO RESUCITADO SALE AL ENCUENTRO DEL QUE LEE CON LOS OJOS DE LAFE</a:t>
            </a:r>
          </a:p>
          <a:p>
            <a:endParaRPr lang="es-CL" sz="1000" dirty="0" smtClean="0">
              <a:latin typeface="Antique Olive" pitchFamily="34" charset="0"/>
            </a:endParaRPr>
          </a:p>
          <a:p>
            <a:r>
              <a:rPr lang="es-CL" sz="1000" dirty="0" smtClean="0">
                <a:latin typeface="Antique Olive" pitchFamily="34" charset="0"/>
              </a:rPr>
              <a:t>3. A PARTIR DE ESTA EXPERIENCIA, COMPARTIDA EN COMUNIDAD, SE DESARROLLA LA ESPIRITUALIDAD MANQUEHUINA CUYAS NOTAS CARACTERÍSTIVAS SON:</a:t>
            </a:r>
          </a:p>
          <a:p>
            <a:r>
              <a:rPr lang="es-CL" sz="1000" dirty="0" smtClean="0">
                <a:latin typeface="Antique Olive" pitchFamily="34" charset="0"/>
              </a:rPr>
              <a:t>LAICO</a:t>
            </a:r>
          </a:p>
          <a:p>
            <a:r>
              <a:rPr lang="es-CL" sz="1000" dirty="0" smtClean="0">
                <a:latin typeface="Antique Olive" pitchFamily="34" charset="0"/>
              </a:rPr>
              <a:t>ECLESIAL</a:t>
            </a:r>
          </a:p>
          <a:p>
            <a:r>
              <a:rPr lang="es-CL" sz="1000" dirty="0" smtClean="0">
                <a:latin typeface="Antique Olive" pitchFamily="34" charset="0"/>
              </a:rPr>
              <a:t>Y BENEDICTINO</a:t>
            </a:r>
            <a:endParaRPr lang="es-CL" dirty="0" smtClean="0">
              <a:latin typeface="Times New Roman" pitchFamily="18" charset="0"/>
            </a:endParaRPr>
          </a:p>
          <a:p>
            <a:endParaRPr lang="es-CL" dirty="0" smtClean="0">
              <a:latin typeface="Times New Roman" pitchFamily="18" charset="0"/>
            </a:endParaRPr>
          </a:p>
          <a:p>
            <a:endParaRPr lang="es-CL" dirty="0" smtClean="0">
              <a:latin typeface="Times New Roman" pitchFamily="18" charset="0"/>
            </a:endParaRPr>
          </a:p>
        </p:txBody>
      </p:sp>
    </p:spTree>
    <p:extLst>
      <p:ext uri="{BB962C8B-B14F-4D97-AF65-F5344CB8AC3E}">
        <p14:creationId xmlns:p14="http://schemas.microsoft.com/office/powerpoint/2010/main" val="29087082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p:spPr>
        <p:txBody>
          <a:bodyPr/>
          <a:lstStyle/>
          <a:p>
            <a:fld id="{A326385A-54B8-4097-95DB-100F479FBAC0}" type="slidenum">
              <a:rPr lang="es-CL" smtClean="0">
                <a:latin typeface="Times New Roman" pitchFamily="18" charset="0"/>
              </a:rPr>
              <a:pPr/>
              <a:t>12</a:t>
            </a:fld>
            <a:endParaRPr lang="es-CL" smtClean="0">
              <a:latin typeface="Times New Roman" pitchFamily="18" charset="0"/>
            </a:endParaRPr>
          </a:p>
        </p:txBody>
      </p:sp>
      <p:sp>
        <p:nvSpPr>
          <p:cNvPr id="74755" name="Rectangle 2"/>
          <p:cNvSpPr>
            <a:spLocks noGrp="1" noRot="1" noChangeAspect="1" noChangeArrowheads="1" noTextEdit="1"/>
          </p:cNvSpPr>
          <p:nvPr>
            <p:ph type="sldImg"/>
          </p:nvPr>
        </p:nvSpPr>
        <p:spPr>
          <a:ln/>
        </p:spPr>
      </p:sp>
      <p:sp>
        <p:nvSpPr>
          <p:cNvPr id="74756" name="Rectangle 3"/>
          <p:cNvSpPr>
            <a:spLocks noGrp="1" noChangeArrowheads="1"/>
          </p:cNvSpPr>
          <p:nvPr>
            <p:ph type="body" idx="1"/>
          </p:nvPr>
        </p:nvSpPr>
        <p:spPr>
          <a:noFill/>
          <a:ln/>
        </p:spPr>
        <p:txBody>
          <a:bodyPr/>
          <a:lstStyle/>
          <a:p>
            <a:r>
              <a:rPr lang="es-CL" sz="1000" dirty="0" smtClean="0">
                <a:latin typeface="Antique Olive" pitchFamily="34" charset="0"/>
              </a:rPr>
              <a:t>HISTORIA DEL MOVIMIENTO</a:t>
            </a:r>
          </a:p>
          <a:p>
            <a:r>
              <a:rPr lang="es-CL" sz="1000" dirty="0" smtClean="0">
                <a:latin typeface="Antique Olive" pitchFamily="34" charset="0"/>
              </a:rPr>
              <a:t>1. EL MOVIMIENTO FUE FUNDADO EL 29 DE MAYO DE 1977 POR JOSÉ MANUEL EGUIGUEREN GUZMÁN</a:t>
            </a:r>
          </a:p>
          <a:p>
            <a:r>
              <a:rPr lang="es-CL" sz="1000" dirty="0" smtClean="0">
                <a:latin typeface="Antique Olive" pitchFamily="34" charset="0"/>
              </a:rPr>
              <a:t>2. EN JUNIO DE 1979 EL MOVIMIENTO FUE RECONOCIDO OFICIALMENTE POR LA IGLESIA DE SANTIAGO POR MEDIO DE UNA CARATA DEL SEÑOR ARZOBISPO CARDENAL RAÚL SILVA HENRÍQUEZ</a:t>
            </a:r>
          </a:p>
          <a:p>
            <a:r>
              <a:rPr lang="es-CL" sz="1000" dirty="0" smtClean="0">
                <a:latin typeface="Antique Olive" pitchFamily="34" charset="0"/>
              </a:rPr>
              <a:t>3. EN 1980 COMIENZA A DESARROLLARSE LA AMISTAD CON LA ABADÍA DE SAN LORENZO DE AMPLEFORTH</a:t>
            </a:r>
          </a:p>
          <a:p>
            <a:r>
              <a:rPr lang="es-CL" sz="1000" dirty="0" smtClean="0">
                <a:latin typeface="Antique Olive" pitchFamily="34" charset="0"/>
              </a:rPr>
              <a:t>4. EN 1982 SE FUNDA EN COLEGIO SAN BENITO</a:t>
            </a:r>
          </a:p>
          <a:p>
            <a:r>
              <a:rPr lang="es-CL" sz="1000" dirty="0" smtClean="0">
                <a:latin typeface="Antique Olive" pitchFamily="34" charset="0"/>
              </a:rPr>
              <a:t>5. EN 1985 SE FUNDA EL COLEGIO SAN LORENZO</a:t>
            </a:r>
          </a:p>
          <a:p>
            <a:r>
              <a:rPr lang="es-CL" sz="1000" dirty="0" smtClean="0">
                <a:latin typeface="Antique Olive" pitchFamily="34" charset="0"/>
              </a:rPr>
              <a:t>6. EN 1993 EL MOVIMIENTO RECIBE UNA LAUDATIO DEL PRESIDENTE DEL PONTIFICIO CONSEJO PARA LOS LAICOS DE LA SANTA SEDE. LUEGO DE HABER ESTUDIADO SU INSPIRACIÓN Y LAS OBRAS DEL MOVIMIENTO, EL CARDENAL EDUARDO PIRONIO ESCRIBE AL MOVIMIENTO UNA CARTA LAUDATORIA</a:t>
            </a:r>
          </a:p>
          <a:p>
            <a:r>
              <a:rPr lang="es-CL" sz="1000" dirty="0" smtClean="0">
                <a:latin typeface="Antique Olive" pitchFamily="34" charset="0"/>
              </a:rPr>
              <a:t>7. EN 1994 MONSEÑOR CARLOS OVIEDO CAVADA, ARZOBISPO DE SANTIAGO, APRUEBA LOS ESTATUTOS DEL MOVIMIENTO COMP ASOCIACIÓN PRIVADA DE FIELES LAICOS</a:t>
            </a:r>
          </a:p>
          <a:p>
            <a:r>
              <a:rPr lang="es-CL" sz="1000" dirty="0" smtClean="0">
                <a:latin typeface="Antique Olive" pitchFamily="34" charset="0"/>
              </a:rPr>
              <a:t>8. EN 1995 SE FUNDA EL COLEGIO SAN ANSELMO</a:t>
            </a:r>
          </a:p>
          <a:p>
            <a:endParaRPr lang="es-CL" dirty="0" smtClean="0">
              <a:latin typeface="Times New Roman" pitchFamily="18" charset="0"/>
            </a:endParaRPr>
          </a:p>
        </p:txBody>
      </p:sp>
    </p:spTree>
    <p:extLst>
      <p:ext uri="{BB962C8B-B14F-4D97-AF65-F5344CB8AC3E}">
        <p14:creationId xmlns:p14="http://schemas.microsoft.com/office/powerpoint/2010/main" val="15088069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CL"/>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CL"/>
          </a:p>
        </p:txBody>
      </p:sp>
      <p:sp>
        <p:nvSpPr>
          <p:cNvPr id="4" name="3 Marcador de fecha"/>
          <p:cNvSpPr>
            <a:spLocks noGrp="1"/>
          </p:cNvSpPr>
          <p:nvPr>
            <p:ph type="dt" sz="half" idx="10"/>
          </p:nvPr>
        </p:nvSpPr>
        <p:spPr/>
        <p:txBody>
          <a:bodyPr/>
          <a:lstStyle/>
          <a:p>
            <a:fld id="{D1C83118-3655-4538-9B5C-348C5604B902}" type="datetimeFigureOut">
              <a:rPr lang="es-CL" smtClean="0"/>
              <a:pPr/>
              <a:t>11-09-2013</a:t>
            </a:fld>
            <a:endParaRPr lang="es-CL"/>
          </a:p>
        </p:txBody>
      </p:sp>
      <p:sp>
        <p:nvSpPr>
          <p:cNvPr id="5" name="4 Marcador de pie de página"/>
          <p:cNvSpPr>
            <a:spLocks noGrp="1"/>
          </p:cNvSpPr>
          <p:nvPr>
            <p:ph type="ftr" sz="quarter" idx="11"/>
          </p:nvPr>
        </p:nvSpPr>
        <p:spPr/>
        <p:txBody>
          <a:bodyPr/>
          <a:lstStyle/>
          <a:p>
            <a:endParaRPr lang="es-CL"/>
          </a:p>
        </p:txBody>
      </p:sp>
      <p:sp>
        <p:nvSpPr>
          <p:cNvPr id="6" name="5 Marcador de número de diapositiva"/>
          <p:cNvSpPr>
            <a:spLocks noGrp="1"/>
          </p:cNvSpPr>
          <p:nvPr>
            <p:ph type="sldNum" sz="quarter" idx="12"/>
          </p:nvPr>
        </p:nvSpPr>
        <p:spPr/>
        <p:txBody>
          <a:bodyPr/>
          <a:lstStyle/>
          <a:p>
            <a:fld id="{D7ED410C-B819-4654-9ABF-86727677495C}" type="slidenum">
              <a:rPr lang="es-CL" smtClean="0"/>
              <a:pPr/>
              <a:t>‹#›</a:t>
            </a:fld>
            <a:endParaRPr lang="es-CL"/>
          </a:p>
        </p:txBody>
      </p:sp>
    </p:spTree>
  </p:cSld>
  <p:clrMapOvr>
    <a:masterClrMapping/>
  </p:clrMapOvr>
  <p:transition advClick="0" advTm="1000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CL"/>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
        <p:nvSpPr>
          <p:cNvPr id="4" name="3 Marcador de fecha"/>
          <p:cNvSpPr>
            <a:spLocks noGrp="1"/>
          </p:cNvSpPr>
          <p:nvPr>
            <p:ph type="dt" sz="half" idx="10"/>
          </p:nvPr>
        </p:nvSpPr>
        <p:spPr/>
        <p:txBody>
          <a:bodyPr/>
          <a:lstStyle/>
          <a:p>
            <a:fld id="{D1C83118-3655-4538-9B5C-348C5604B902}" type="datetimeFigureOut">
              <a:rPr lang="es-CL" smtClean="0"/>
              <a:pPr/>
              <a:t>11-09-2013</a:t>
            </a:fld>
            <a:endParaRPr lang="es-CL"/>
          </a:p>
        </p:txBody>
      </p:sp>
      <p:sp>
        <p:nvSpPr>
          <p:cNvPr id="5" name="4 Marcador de pie de página"/>
          <p:cNvSpPr>
            <a:spLocks noGrp="1"/>
          </p:cNvSpPr>
          <p:nvPr>
            <p:ph type="ftr" sz="quarter" idx="11"/>
          </p:nvPr>
        </p:nvSpPr>
        <p:spPr/>
        <p:txBody>
          <a:bodyPr/>
          <a:lstStyle/>
          <a:p>
            <a:endParaRPr lang="es-CL"/>
          </a:p>
        </p:txBody>
      </p:sp>
      <p:sp>
        <p:nvSpPr>
          <p:cNvPr id="6" name="5 Marcador de número de diapositiva"/>
          <p:cNvSpPr>
            <a:spLocks noGrp="1"/>
          </p:cNvSpPr>
          <p:nvPr>
            <p:ph type="sldNum" sz="quarter" idx="12"/>
          </p:nvPr>
        </p:nvSpPr>
        <p:spPr/>
        <p:txBody>
          <a:bodyPr/>
          <a:lstStyle/>
          <a:p>
            <a:fld id="{D7ED410C-B819-4654-9ABF-86727677495C}" type="slidenum">
              <a:rPr lang="es-CL" smtClean="0"/>
              <a:pPr/>
              <a:t>‹#›</a:t>
            </a:fld>
            <a:endParaRPr lang="es-CL"/>
          </a:p>
        </p:txBody>
      </p:sp>
    </p:spTree>
  </p:cSld>
  <p:clrMapOvr>
    <a:masterClrMapping/>
  </p:clrMapOvr>
  <p:transition advClick="0" advTm="1000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CL"/>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
        <p:nvSpPr>
          <p:cNvPr id="4" name="3 Marcador de fecha"/>
          <p:cNvSpPr>
            <a:spLocks noGrp="1"/>
          </p:cNvSpPr>
          <p:nvPr>
            <p:ph type="dt" sz="half" idx="10"/>
          </p:nvPr>
        </p:nvSpPr>
        <p:spPr/>
        <p:txBody>
          <a:bodyPr/>
          <a:lstStyle/>
          <a:p>
            <a:fld id="{D1C83118-3655-4538-9B5C-348C5604B902}" type="datetimeFigureOut">
              <a:rPr lang="es-CL" smtClean="0"/>
              <a:pPr/>
              <a:t>11-09-2013</a:t>
            </a:fld>
            <a:endParaRPr lang="es-CL"/>
          </a:p>
        </p:txBody>
      </p:sp>
      <p:sp>
        <p:nvSpPr>
          <p:cNvPr id="5" name="4 Marcador de pie de página"/>
          <p:cNvSpPr>
            <a:spLocks noGrp="1"/>
          </p:cNvSpPr>
          <p:nvPr>
            <p:ph type="ftr" sz="quarter" idx="11"/>
          </p:nvPr>
        </p:nvSpPr>
        <p:spPr/>
        <p:txBody>
          <a:bodyPr/>
          <a:lstStyle/>
          <a:p>
            <a:endParaRPr lang="es-CL"/>
          </a:p>
        </p:txBody>
      </p:sp>
      <p:sp>
        <p:nvSpPr>
          <p:cNvPr id="6" name="5 Marcador de número de diapositiva"/>
          <p:cNvSpPr>
            <a:spLocks noGrp="1"/>
          </p:cNvSpPr>
          <p:nvPr>
            <p:ph type="sldNum" sz="quarter" idx="12"/>
          </p:nvPr>
        </p:nvSpPr>
        <p:spPr/>
        <p:txBody>
          <a:bodyPr/>
          <a:lstStyle/>
          <a:p>
            <a:fld id="{D7ED410C-B819-4654-9ABF-86727677495C}" type="slidenum">
              <a:rPr lang="es-CL" smtClean="0"/>
              <a:pPr/>
              <a:t>‹#›</a:t>
            </a:fld>
            <a:endParaRPr lang="es-CL"/>
          </a:p>
        </p:txBody>
      </p:sp>
    </p:spTree>
  </p:cSld>
  <p:clrMapOvr>
    <a:masterClrMapping/>
  </p:clrMapOvr>
  <p:transition advClick="0" advTm="10000"/>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objAndTx">
  <p:cSld name="Título, objetos y texto">
    <p:spTree>
      <p:nvGrpSpPr>
        <p:cNvPr id="1" name=""/>
        <p:cNvGrpSpPr/>
        <p:nvPr/>
      </p:nvGrpSpPr>
      <p:grpSpPr>
        <a:xfrm>
          <a:off x="0" y="0"/>
          <a:ext cx="0" cy="0"/>
          <a:chOff x="0" y="0"/>
          <a:chExt cx="0" cy="0"/>
        </a:xfrm>
      </p:grpSpPr>
      <p:sp>
        <p:nvSpPr>
          <p:cNvPr id="2" name="1 Título"/>
          <p:cNvSpPr>
            <a:spLocks noGrp="1"/>
          </p:cNvSpPr>
          <p:nvPr>
            <p:ph type="title"/>
          </p:nvPr>
        </p:nvSpPr>
        <p:spPr>
          <a:xfrm>
            <a:off x="685800" y="609600"/>
            <a:ext cx="7772400" cy="1143000"/>
          </a:xfrm>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685800" y="1981200"/>
            <a:ext cx="3810000" cy="411480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648200" y="1981200"/>
            <a:ext cx="3810000" cy="411480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Rectangle 4"/>
          <p:cNvSpPr>
            <a:spLocks noGrp="1" noChangeArrowheads="1"/>
          </p:cNvSpPr>
          <p:nvPr>
            <p:ph type="dt" sz="half" idx="10"/>
          </p:nvPr>
        </p:nvSpPr>
        <p:spPr/>
        <p:txBody>
          <a:bodyPr/>
          <a:lstStyle>
            <a:lvl1pPr>
              <a:defRPr/>
            </a:lvl1pPr>
          </a:lstStyle>
          <a:p>
            <a:pPr>
              <a:defRPr/>
            </a:pPr>
            <a:endParaRPr lang="es-CL"/>
          </a:p>
        </p:txBody>
      </p:sp>
      <p:sp>
        <p:nvSpPr>
          <p:cNvPr id="6" name="Rectangle 5"/>
          <p:cNvSpPr>
            <a:spLocks noGrp="1" noChangeArrowheads="1"/>
          </p:cNvSpPr>
          <p:nvPr>
            <p:ph type="ftr" sz="quarter" idx="11"/>
          </p:nvPr>
        </p:nvSpPr>
        <p:spPr/>
        <p:txBody>
          <a:bodyPr/>
          <a:lstStyle>
            <a:lvl1pPr>
              <a:defRPr/>
            </a:lvl1pPr>
          </a:lstStyle>
          <a:p>
            <a:pPr>
              <a:defRPr/>
            </a:pPr>
            <a:endParaRPr lang="es-CL"/>
          </a:p>
        </p:txBody>
      </p:sp>
      <p:sp>
        <p:nvSpPr>
          <p:cNvPr id="7" name="Rectangle 6"/>
          <p:cNvSpPr>
            <a:spLocks noGrp="1" noChangeArrowheads="1"/>
          </p:cNvSpPr>
          <p:nvPr>
            <p:ph type="sldNum" sz="quarter" idx="12"/>
          </p:nvPr>
        </p:nvSpPr>
        <p:spPr/>
        <p:txBody>
          <a:bodyPr/>
          <a:lstStyle>
            <a:lvl1pPr>
              <a:defRPr/>
            </a:lvl1pPr>
          </a:lstStyle>
          <a:p>
            <a:pPr>
              <a:defRPr/>
            </a:pPr>
            <a:fld id="{2AC36DD1-CCA6-403F-9DF8-FF5ED82D1D8C}" type="slidenum">
              <a:rPr lang="es-CL"/>
              <a:pPr>
                <a:defRPr/>
              </a:pPr>
              <a:t>‹#›</a:t>
            </a:fld>
            <a:endParaRPr lang="es-CL"/>
          </a:p>
        </p:txBody>
      </p:sp>
    </p:spTree>
  </p:cSld>
  <p:clrMapOvr>
    <a:masterClrMapping/>
  </p:clrMapOvr>
  <p:transition advClick="0" advTm="10000"/>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cSld name="Título, 1 objeto y 2 objetos">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p:spPr>
        <p:txBody>
          <a:bodyPr/>
          <a:lstStyle/>
          <a:p>
            <a:r>
              <a:rPr lang="es-ES" smtClean="0"/>
              <a:t>Haga clic para modificar el estilo de título del patrón</a:t>
            </a:r>
            <a:endParaRPr lang="es-CL"/>
          </a:p>
        </p:txBody>
      </p:sp>
      <p:sp>
        <p:nvSpPr>
          <p:cNvPr id="3" name="2 Marcador de contenido"/>
          <p:cNvSpPr>
            <a:spLocks noGrp="1"/>
          </p:cNvSpPr>
          <p:nvPr>
            <p:ph sz="half" idx="1"/>
          </p:nvPr>
        </p:nvSpPr>
        <p:spPr>
          <a:xfrm>
            <a:off x="457200" y="1600200"/>
            <a:ext cx="4038600" cy="4525963"/>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
        <p:nvSpPr>
          <p:cNvPr id="4" name="3 Marcador de contenido"/>
          <p:cNvSpPr>
            <a:spLocks noGrp="1"/>
          </p:cNvSpPr>
          <p:nvPr>
            <p:ph sz="quarter" idx="2"/>
          </p:nvPr>
        </p:nvSpPr>
        <p:spPr>
          <a:xfrm>
            <a:off x="4648200" y="1600200"/>
            <a:ext cx="4038600" cy="21859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
        <p:nvSpPr>
          <p:cNvPr id="5" name="4 Marcador de contenido"/>
          <p:cNvSpPr>
            <a:spLocks noGrp="1"/>
          </p:cNvSpPr>
          <p:nvPr>
            <p:ph sz="quarter" idx="3"/>
          </p:nvPr>
        </p:nvSpPr>
        <p:spPr>
          <a:xfrm>
            <a:off x="4648200" y="3938588"/>
            <a:ext cx="4038600" cy="2187575"/>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
        <p:nvSpPr>
          <p:cNvPr id="6" name="5 Marcador de fecha"/>
          <p:cNvSpPr>
            <a:spLocks noGrp="1"/>
          </p:cNvSpPr>
          <p:nvPr>
            <p:ph type="dt" sz="half" idx="10"/>
          </p:nvPr>
        </p:nvSpPr>
        <p:spPr>
          <a:xfrm>
            <a:off x="457200" y="6245225"/>
            <a:ext cx="2133600" cy="476250"/>
          </a:xfrm>
        </p:spPr>
        <p:txBody>
          <a:bodyPr/>
          <a:lstStyle>
            <a:lvl1pPr>
              <a:defRPr/>
            </a:lvl1pPr>
          </a:lstStyle>
          <a:p>
            <a:endParaRPr lang="es-ES"/>
          </a:p>
        </p:txBody>
      </p:sp>
      <p:sp>
        <p:nvSpPr>
          <p:cNvPr id="7" name="6 Marcador de pie de página"/>
          <p:cNvSpPr>
            <a:spLocks noGrp="1"/>
          </p:cNvSpPr>
          <p:nvPr>
            <p:ph type="ftr" sz="quarter" idx="11"/>
          </p:nvPr>
        </p:nvSpPr>
        <p:spPr>
          <a:xfrm>
            <a:off x="3124200" y="6245225"/>
            <a:ext cx="2895600" cy="476250"/>
          </a:xfrm>
        </p:spPr>
        <p:txBody>
          <a:bodyPr/>
          <a:lstStyle>
            <a:lvl1pPr>
              <a:defRPr/>
            </a:lvl1pPr>
          </a:lstStyle>
          <a:p>
            <a:endParaRPr lang="es-ES"/>
          </a:p>
        </p:txBody>
      </p:sp>
      <p:sp>
        <p:nvSpPr>
          <p:cNvPr id="8" name="7 Marcador de número de diapositiva"/>
          <p:cNvSpPr>
            <a:spLocks noGrp="1"/>
          </p:cNvSpPr>
          <p:nvPr>
            <p:ph type="sldNum" sz="quarter" idx="12"/>
          </p:nvPr>
        </p:nvSpPr>
        <p:spPr>
          <a:xfrm>
            <a:off x="6553200" y="6245225"/>
            <a:ext cx="2133600" cy="476250"/>
          </a:xfrm>
        </p:spPr>
        <p:txBody>
          <a:bodyPr/>
          <a:lstStyle>
            <a:lvl1pPr>
              <a:defRPr/>
            </a:lvl1pPr>
          </a:lstStyle>
          <a:p>
            <a:fld id="{96A009DA-71E7-4167-A99F-8716FCEEA91A}" type="slidenum">
              <a:rPr lang="es-ES"/>
              <a:pPr/>
              <a:t>‹#›</a:t>
            </a:fld>
            <a:endParaRPr lang="es-ES"/>
          </a:p>
        </p:txBody>
      </p:sp>
    </p:spTree>
  </p:cSld>
  <p:clrMapOvr>
    <a:masterClrMapping/>
  </p:clrMapOvr>
  <p:transition advClick="0" advTm="1000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CL"/>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
        <p:nvSpPr>
          <p:cNvPr id="4" name="3 Marcador de fecha"/>
          <p:cNvSpPr>
            <a:spLocks noGrp="1"/>
          </p:cNvSpPr>
          <p:nvPr>
            <p:ph type="dt" sz="half" idx="10"/>
          </p:nvPr>
        </p:nvSpPr>
        <p:spPr/>
        <p:txBody>
          <a:bodyPr/>
          <a:lstStyle/>
          <a:p>
            <a:fld id="{D1C83118-3655-4538-9B5C-348C5604B902}" type="datetimeFigureOut">
              <a:rPr lang="es-CL" smtClean="0"/>
              <a:pPr/>
              <a:t>11-09-2013</a:t>
            </a:fld>
            <a:endParaRPr lang="es-CL"/>
          </a:p>
        </p:txBody>
      </p:sp>
      <p:sp>
        <p:nvSpPr>
          <p:cNvPr id="5" name="4 Marcador de pie de página"/>
          <p:cNvSpPr>
            <a:spLocks noGrp="1"/>
          </p:cNvSpPr>
          <p:nvPr>
            <p:ph type="ftr" sz="quarter" idx="11"/>
          </p:nvPr>
        </p:nvSpPr>
        <p:spPr/>
        <p:txBody>
          <a:bodyPr/>
          <a:lstStyle/>
          <a:p>
            <a:endParaRPr lang="es-CL"/>
          </a:p>
        </p:txBody>
      </p:sp>
      <p:sp>
        <p:nvSpPr>
          <p:cNvPr id="6" name="5 Marcador de número de diapositiva"/>
          <p:cNvSpPr>
            <a:spLocks noGrp="1"/>
          </p:cNvSpPr>
          <p:nvPr>
            <p:ph type="sldNum" sz="quarter" idx="12"/>
          </p:nvPr>
        </p:nvSpPr>
        <p:spPr/>
        <p:txBody>
          <a:bodyPr/>
          <a:lstStyle/>
          <a:p>
            <a:fld id="{D7ED410C-B819-4654-9ABF-86727677495C}" type="slidenum">
              <a:rPr lang="es-CL" smtClean="0"/>
              <a:pPr/>
              <a:t>‹#›</a:t>
            </a:fld>
            <a:endParaRPr lang="es-CL"/>
          </a:p>
        </p:txBody>
      </p:sp>
    </p:spTree>
  </p:cSld>
  <p:clrMapOvr>
    <a:masterClrMapping/>
  </p:clrMapOvr>
  <p:transition advClick="0" advTm="1000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CL"/>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p>
            <a:fld id="{D1C83118-3655-4538-9B5C-348C5604B902}" type="datetimeFigureOut">
              <a:rPr lang="es-CL" smtClean="0"/>
              <a:pPr/>
              <a:t>11-09-2013</a:t>
            </a:fld>
            <a:endParaRPr lang="es-CL"/>
          </a:p>
        </p:txBody>
      </p:sp>
      <p:sp>
        <p:nvSpPr>
          <p:cNvPr id="5" name="4 Marcador de pie de página"/>
          <p:cNvSpPr>
            <a:spLocks noGrp="1"/>
          </p:cNvSpPr>
          <p:nvPr>
            <p:ph type="ftr" sz="quarter" idx="11"/>
          </p:nvPr>
        </p:nvSpPr>
        <p:spPr/>
        <p:txBody>
          <a:bodyPr/>
          <a:lstStyle/>
          <a:p>
            <a:endParaRPr lang="es-CL"/>
          </a:p>
        </p:txBody>
      </p:sp>
      <p:sp>
        <p:nvSpPr>
          <p:cNvPr id="6" name="5 Marcador de número de diapositiva"/>
          <p:cNvSpPr>
            <a:spLocks noGrp="1"/>
          </p:cNvSpPr>
          <p:nvPr>
            <p:ph type="sldNum" sz="quarter" idx="12"/>
          </p:nvPr>
        </p:nvSpPr>
        <p:spPr/>
        <p:txBody>
          <a:bodyPr/>
          <a:lstStyle/>
          <a:p>
            <a:fld id="{D7ED410C-B819-4654-9ABF-86727677495C}" type="slidenum">
              <a:rPr lang="es-CL" smtClean="0"/>
              <a:pPr/>
              <a:t>‹#›</a:t>
            </a:fld>
            <a:endParaRPr lang="es-CL"/>
          </a:p>
        </p:txBody>
      </p:sp>
    </p:spTree>
  </p:cSld>
  <p:clrMapOvr>
    <a:masterClrMapping/>
  </p:clrMapOvr>
  <p:transition advClick="0" advTm="1000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CL"/>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
        <p:nvSpPr>
          <p:cNvPr id="5" name="4 Marcador de fecha"/>
          <p:cNvSpPr>
            <a:spLocks noGrp="1"/>
          </p:cNvSpPr>
          <p:nvPr>
            <p:ph type="dt" sz="half" idx="10"/>
          </p:nvPr>
        </p:nvSpPr>
        <p:spPr/>
        <p:txBody>
          <a:bodyPr/>
          <a:lstStyle/>
          <a:p>
            <a:fld id="{D1C83118-3655-4538-9B5C-348C5604B902}" type="datetimeFigureOut">
              <a:rPr lang="es-CL" smtClean="0"/>
              <a:pPr/>
              <a:t>11-09-2013</a:t>
            </a:fld>
            <a:endParaRPr lang="es-CL"/>
          </a:p>
        </p:txBody>
      </p:sp>
      <p:sp>
        <p:nvSpPr>
          <p:cNvPr id="6" name="5 Marcador de pie de página"/>
          <p:cNvSpPr>
            <a:spLocks noGrp="1"/>
          </p:cNvSpPr>
          <p:nvPr>
            <p:ph type="ftr" sz="quarter" idx="11"/>
          </p:nvPr>
        </p:nvSpPr>
        <p:spPr/>
        <p:txBody>
          <a:bodyPr/>
          <a:lstStyle/>
          <a:p>
            <a:endParaRPr lang="es-CL"/>
          </a:p>
        </p:txBody>
      </p:sp>
      <p:sp>
        <p:nvSpPr>
          <p:cNvPr id="7" name="6 Marcador de número de diapositiva"/>
          <p:cNvSpPr>
            <a:spLocks noGrp="1"/>
          </p:cNvSpPr>
          <p:nvPr>
            <p:ph type="sldNum" sz="quarter" idx="12"/>
          </p:nvPr>
        </p:nvSpPr>
        <p:spPr/>
        <p:txBody>
          <a:bodyPr/>
          <a:lstStyle/>
          <a:p>
            <a:fld id="{D7ED410C-B819-4654-9ABF-86727677495C}" type="slidenum">
              <a:rPr lang="es-CL" smtClean="0"/>
              <a:pPr/>
              <a:t>‹#›</a:t>
            </a:fld>
            <a:endParaRPr lang="es-CL"/>
          </a:p>
        </p:txBody>
      </p:sp>
    </p:spTree>
  </p:cSld>
  <p:clrMapOvr>
    <a:masterClrMapping/>
  </p:clrMapOvr>
  <p:transition advClick="0" advTm="1000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CL"/>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
        <p:nvSpPr>
          <p:cNvPr id="7" name="6 Marcador de fecha"/>
          <p:cNvSpPr>
            <a:spLocks noGrp="1"/>
          </p:cNvSpPr>
          <p:nvPr>
            <p:ph type="dt" sz="half" idx="10"/>
          </p:nvPr>
        </p:nvSpPr>
        <p:spPr/>
        <p:txBody>
          <a:bodyPr/>
          <a:lstStyle/>
          <a:p>
            <a:fld id="{D1C83118-3655-4538-9B5C-348C5604B902}" type="datetimeFigureOut">
              <a:rPr lang="es-CL" smtClean="0"/>
              <a:pPr/>
              <a:t>11-09-2013</a:t>
            </a:fld>
            <a:endParaRPr lang="es-CL"/>
          </a:p>
        </p:txBody>
      </p:sp>
      <p:sp>
        <p:nvSpPr>
          <p:cNvPr id="8" name="7 Marcador de pie de página"/>
          <p:cNvSpPr>
            <a:spLocks noGrp="1"/>
          </p:cNvSpPr>
          <p:nvPr>
            <p:ph type="ftr" sz="quarter" idx="11"/>
          </p:nvPr>
        </p:nvSpPr>
        <p:spPr/>
        <p:txBody>
          <a:bodyPr/>
          <a:lstStyle/>
          <a:p>
            <a:endParaRPr lang="es-CL"/>
          </a:p>
        </p:txBody>
      </p:sp>
      <p:sp>
        <p:nvSpPr>
          <p:cNvPr id="9" name="8 Marcador de número de diapositiva"/>
          <p:cNvSpPr>
            <a:spLocks noGrp="1"/>
          </p:cNvSpPr>
          <p:nvPr>
            <p:ph type="sldNum" sz="quarter" idx="12"/>
          </p:nvPr>
        </p:nvSpPr>
        <p:spPr/>
        <p:txBody>
          <a:bodyPr/>
          <a:lstStyle/>
          <a:p>
            <a:fld id="{D7ED410C-B819-4654-9ABF-86727677495C}" type="slidenum">
              <a:rPr lang="es-CL" smtClean="0"/>
              <a:pPr/>
              <a:t>‹#›</a:t>
            </a:fld>
            <a:endParaRPr lang="es-CL"/>
          </a:p>
        </p:txBody>
      </p:sp>
    </p:spTree>
  </p:cSld>
  <p:clrMapOvr>
    <a:masterClrMapping/>
  </p:clrMapOvr>
  <p:transition advClick="0" advTm="1000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CL"/>
          </a:p>
        </p:txBody>
      </p:sp>
      <p:sp>
        <p:nvSpPr>
          <p:cNvPr id="3" name="2 Marcador de fecha"/>
          <p:cNvSpPr>
            <a:spLocks noGrp="1"/>
          </p:cNvSpPr>
          <p:nvPr>
            <p:ph type="dt" sz="half" idx="10"/>
          </p:nvPr>
        </p:nvSpPr>
        <p:spPr/>
        <p:txBody>
          <a:bodyPr/>
          <a:lstStyle/>
          <a:p>
            <a:fld id="{D1C83118-3655-4538-9B5C-348C5604B902}" type="datetimeFigureOut">
              <a:rPr lang="es-CL" smtClean="0"/>
              <a:pPr/>
              <a:t>11-09-2013</a:t>
            </a:fld>
            <a:endParaRPr lang="es-CL"/>
          </a:p>
        </p:txBody>
      </p:sp>
      <p:sp>
        <p:nvSpPr>
          <p:cNvPr id="4" name="3 Marcador de pie de página"/>
          <p:cNvSpPr>
            <a:spLocks noGrp="1"/>
          </p:cNvSpPr>
          <p:nvPr>
            <p:ph type="ftr" sz="quarter" idx="11"/>
          </p:nvPr>
        </p:nvSpPr>
        <p:spPr/>
        <p:txBody>
          <a:bodyPr/>
          <a:lstStyle/>
          <a:p>
            <a:endParaRPr lang="es-CL"/>
          </a:p>
        </p:txBody>
      </p:sp>
      <p:sp>
        <p:nvSpPr>
          <p:cNvPr id="5" name="4 Marcador de número de diapositiva"/>
          <p:cNvSpPr>
            <a:spLocks noGrp="1"/>
          </p:cNvSpPr>
          <p:nvPr>
            <p:ph type="sldNum" sz="quarter" idx="12"/>
          </p:nvPr>
        </p:nvSpPr>
        <p:spPr/>
        <p:txBody>
          <a:bodyPr/>
          <a:lstStyle/>
          <a:p>
            <a:fld id="{D7ED410C-B819-4654-9ABF-86727677495C}" type="slidenum">
              <a:rPr lang="es-CL" smtClean="0"/>
              <a:pPr/>
              <a:t>‹#›</a:t>
            </a:fld>
            <a:endParaRPr lang="es-CL"/>
          </a:p>
        </p:txBody>
      </p:sp>
    </p:spTree>
  </p:cSld>
  <p:clrMapOvr>
    <a:masterClrMapping/>
  </p:clrMapOvr>
  <p:transition advClick="0" advTm="1000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D1C83118-3655-4538-9B5C-348C5604B902}" type="datetimeFigureOut">
              <a:rPr lang="es-CL" smtClean="0"/>
              <a:pPr/>
              <a:t>11-09-2013</a:t>
            </a:fld>
            <a:endParaRPr lang="es-CL"/>
          </a:p>
        </p:txBody>
      </p:sp>
      <p:sp>
        <p:nvSpPr>
          <p:cNvPr id="3" name="2 Marcador de pie de página"/>
          <p:cNvSpPr>
            <a:spLocks noGrp="1"/>
          </p:cNvSpPr>
          <p:nvPr>
            <p:ph type="ftr" sz="quarter" idx="11"/>
          </p:nvPr>
        </p:nvSpPr>
        <p:spPr/>
        <p:txBody>
          <a:bodyPr/>
          <a:lstStyle/>
          <a:p>
            <a:endParaRPr lang="es-CL"/>
          </a:p>
        </p:txBody>
      </p:sp>
      <p:sp>
        <p:nvSpPr>
          <p:cNvPr id="4" name="3 Marcador de número de diapositiva"/>
          <p:cNvSpPr>
            <a:spLocks noGrp="1"/>
          </p:cNvSpPr>
          <p:nvPr>
            <p:ph type="sldNum" sz="quarter" idx="12"/>
          </p:nvPr>
        </p:nvSpPr>
        <p:spPr/>
        <p:txBody>
          <a:bodyPr/>
          <a:lstStyle/>
          <a:p>
            <a:fld id="{D7ED410C-B819-4654-9ABF-86727677495C}" type="slidenum">
              <a:rPr lang="es-CL" smtClean="0"/>
              <a:pPr/>
              <a:t>‹#›</a:t>
            </a:fld>
            <a:endParaRPr lang="es-CL"/>
          </a:p>
        </p:txBody>
      </p:sp>
    </p:spTree>
  </p:cSld>
  <p:clrMapOvr>
    <a:masterClrMapping/>
  </p:clrMapOvr>
  <p:transition advClick="0" advTm="1000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CL"/>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D1C83118-3655-4538-9B5C-348C5604B902}" type="datetimeFigureOut">
              <a:rPr lang="es-CL" smtClean="0"/>
              <a:pPr/>
              <a:t>11-09-2013</a:t>
            </a:fld>
            <a:endParaRPr lang="es-CL"/>
          </a:p>
        </p:txBody>
      </p:sp>
      <p:sp>
        <p:nvSpPr>
          <p:cNvPr id="6" name="5 Marcador de pie de página"/>
          <p:cNvSpPr>
            <a:spLocks noGrp="1"/>
          </p:cNvSpPr>
          <p:nvPr>
            <p:ph type="ftr" sz="quarter" idx="11"/>
          </p:nvPr>
        </p:nvSpPr>
        <p:spPr/>
        <p:txBody>
          <a:bodyPr/>
          <a:lstStyle/>
          <a:p>
            <a:endParaRPr lang="es-CL"/>
          </a:p>
        </p:txBody>
      </p:sp>
      <p:sp>
        <p:nvSpPr>
          <p:cNvPr id="7" name="6 Marcador de número de diapositiva"/>
          <p:cNvSpPr>
            <a:spLocks noGrp="1"/>
          </p:cNvSpPr>
          <p:nvPr>
            <p:ph type="sldNum" sz="quarter" idx="12"/>
          </p:nvPr>
        </p:nvSpPr>
        <p:spPr/>
        <p:txBody>
          <a:bodyPr/>
          <a:lstStyle/>
          <a:p>
            <a:fld id="{D7ED410C-B819-4654-9ABF-86727677495C}" type="slidenum">
              <a:rPr lang="es-CL" smtClean="0"/>
              <a:pPr/>
              <a:t>‹#›</a:t>
            </a:fld>
            <a:endParaRPr lang="es-CL"/>
          </a:p>
        </p:txBody>
      </p:sp>
    </p:spTree>
  </p:cSld>
  <p:clrMapOvr>
    <a:masterClrMapping/>
  </p:clrMapOvr>
  <p:transition advClick="0" advTm="1000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CL"/>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L"/>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D1C83118-3655-4538-9B5C-348C5604B902}" type="datetimeFigureOut">
              <a:rPr lang="es-CL" smtClean="0"/>
              <a:pPr/>
              <a:t>11-09-2013</a:t>
            </a:fld>
            <a:endParaRPr lang="es-CL"/>
          </a:p>
        </p:txBody>
      </p:sp>
      <p:sp>
        <p:nvSpPr>
          <p:cNvPr id="6" name="5 Marcador de pie de página"/>
          <p:cNvSpPr>
            <a:spLocks noGrp="1"/>
          </p:cNvSpPr>
          <p:nvPr>
            <p:ph type="ftr" sz="quarter" idx="11"/>
          </p:nvPr>
        </p:nvSpPr>
        <p:spPr/>
        <p:txBody>
          <a:bodyPr/>
          <a:lstStyle/>
          <a:p>
            <a:endParaRPr lang="es-CL"/>
          </a:p>
        </p:txBody>
      </p:sp>
      <p:sp>
        <p:nvSpPr>
          <p:cNvPr id="7" name="6 Marcador de número de diapositiva"/>
          <p:cNvSpPr>
            <a:spLocks noGrp="1"/>
          </p:cNvSpPr>
          <p:nvPr>
            <p:ph type="sldNum" sz="quarter" idx="12"/>
          </p:nvPr>
        </p:nvSpPr>
        <p:spPr/>
        <p:txBody>
          <a:bodyPr/>
          <a:lstStyle/>
          <a:p>
            <a:fld id="{D7ED410C-B819-4654-9ABF-86727677495C}" type="slidenum">
              <a:rPr lang="es-CL" smtClean="0"/>
              <a:pPr/>
              <a:t>‹#›</a:t>
            </a:fld>
            <a:endParaRPr lang="es-CL"/>
          </a:p>
        </p:txBody>
      </p:sp>
    </p:spTree>
  </p:cSld>
  <p:clrMapOvr>
    <a:masterClrMapping/>
  </p:clrMapOvr>
  <p:transition advClick="0" advTm="1000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smtClean="0"/>
              <a:t>Haga clic para modificar el estilo de título del patrón</a:t>
            </a:r>
            <a:endParaRPr lang="es-CL"/>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1C83118-3655-4538-9B5C-348C5604B902}" type="datetimeFigureOut">
              <a:rPr lang="es-CL" smtClean="0"/>
              <a:pPr/>
              <a:t>11-09-2013</a:t>
            </a:fld>
            <a:endParaRPr lang="es-CL"/>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CL"/>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7ED410C-B819-4654-9ABF-86727677495C}" type="slidenum">
              <a:rPr lang="es-CL" smtClean="0"/>
              <a:pPr/>
              <a:t>‹#›</a:t>
            </a:fld>
            <a:endParaRPr lang="es-CL"/>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ransition advClick="0" advTm="1000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audio" Target="../media/audio1.bin"/><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14.jpeg"/><Relationship Id="rId4" Type="http://schemas.openxmlformats.org/officeDocument/2006/relationships/image" Target="../media/image13.jpeg"/></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slideLayout" Target="../slideLayouts/slideLayout12.xml"/><Relationship Id="rId1" Type="http://schemas.openxmlformats.org/officeDocument/2006/relationships/vmlDrawing" Target="../drawings/vmlDrawing1.vml"/><Relationship Id="rId6" Type="http://schemas.openxmlformats.org/officeDocument/2006/relationships/image" Target="../media/image26.jpeg"/><Relationship Id="rId5" Type="http://schemas.openxmlformats.org/officeDocument/2006/relationships/image" Target="../media/image24.png"/><Relationship Id="rId4" Type="http://schemas.openxmlformats.org/officeDocument/2006/relationships/oleObject" Target="../embeddings/oleObject1.bin"/></Relationships>
</file>

<file path=ppt/slides/_rels/slide2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jpe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8.xml"/><Relationship Id="rId1" Type="http://schemas.openxmlformats.org/officeDocument/2006/relationships/slideLayout" Target="../slideLayouts/slideLayout12.xml"/><Relationship Id="rId5" Type="http://schemas.openxmlformats.org/officeDocument/2006/relationships/image" Target="../media/image39.jpeg"/><Relationship Id="rId4" Type="http://schemas.openxmlformats.org/officeDocument/2006/relationships/image" Target="../media/image38.jpeg"/></Relationships>
</file>

<file path=ppt/slides/_rels/slide3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7.xml"/><Relationship Id="rId6" Type="http://schemas.openxmlformats.org/officeDocument/2006/relationships/image" Target="../media/image1.jpeg"/><Relationship Id="rId5" Type="http://schemas.openxmlformats.org/officeDocument/2006/relationships/image" Target="../media/image49.jpeg"/><Relationship Id="rId4" Type="http://schemas.openxmlformats.org/officeDocument/2006/relationships/image" Target="../media/image48.jpeg"/></Relationships>
</file>

<file path=ppt/slides/_rels/slide4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60.jpeg"/></Relationships>
</file>

<file path=ppt/slides/_rels/slide51.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1.xml"/><Relationship Id="rId1" Type="http://schemas.openxmlformats.org/officeDocument/2006/relationships/vmlDrawing" Target="../drawings/vmlDrawing2.vml"/><Relationship Id="rId5" Type="http://schemas.openxmlformats.org/officeDocument/2006/relationships/image" Target="../media/image63.jpeg"/><Relationship Id="rId4" Type="http://schemas.openxmlformats.org/officeDocument/2006/relationships/image" Target="../media/image62.png"/></Relationships>
</file>

<file path=ppt/slides/_rels/slide53.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4.xml"/><Relationship Id="rId6" Type="http://schemas.openxmlformats.org/officeDocument/2006/relationships/image" Target="../media/image68.jpeg"/><Relationship Id="rId5" Type="http://schemas.openxmlformats.org/officeDocument/2006/relationships/image" Target="../media/image67.jpeg"/><Relationship Id="rId4" Type="http://schemas.openxmlformats.org/officeDocument/2006/relationships/image" Target="../media/image66.jpeg"/></Relationships>
</file>

<file path=ppt/slides/_rels/slide54.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13.xml"/><Relationship Id="rId5" Type="http://schemas.openxmlformats.org/officeDocument/2006/relationships/image" Target="../media/image72.jpeg"/><Relationship Id="rId4" Type="http://schemas.openxmlformats.org/officeDocument/2006/relationships/image" Target="../media/image71.jpeg"/></Relationships>
</file>

<file path=ppt/slides/_rels/slide55.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4.xml"/><Relationship Id="rId5" Type="http://schemas.openxmlformats.org/officeDocument/2006/relationships/image" Target="../media/image76.jpeg"/><Relationship Id="rId4" Type="http://schemas.openxmlformats.org/officeDocument/2006/relationships/image" Target="../media/image75.jpeg"/></Relationships>
</file>

<file path=ppt/slides/_rels/slide56.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13.xml"/><Relationship Id="rId4" Type="http://schemas.openxmlformats.org/officeDocument/2006/relationships/image" Target="../media/image79.jpeg"/></Relationships>
</file>

<file path=ppt/slides/_rels/slide5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1.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Marcador de contenido" descr="MAM.jpg"/>
          <p:cNvPicPr>
            <a:picLocks noGrp="1" noChangeAspect="1"/>
          </p:cNvPicPr>
          <p:nvPr>
            <p:ph idx="1"/>
          </p:nvPr>
        </p:nvPicPr>
        <p:blipFill>
          <a:blip r:embed="rId3"/>
          <a:stretch>
            <a:fillRect/>
          </a:stretch>
        </p:blipFill>
        <p:spPr>
          <a:xfrm>
            <a:off x="2500298" y="357166"/>
            <a:ext cx="4429156" cy="6224455"/>
          </a:xfrm>
        </p:spPr>
      </p:pic>
    </p:spTree>
  </p:cSld>
  <p:clrMapOvr>
    <a:masterClrMapping/>
  </p:clrMapOvr>
  <p:transition advClick="0" advTm="10000">
    <p:sndAc>
      <p:stSnd>
        <p:snd r:embed="rId2" name="05 Que pena siente el alma.wav"/>
      </p:stSnd>
    </p:sndAc>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ext Box 1027"/>
          <p:cNvSpPr txBox="1">
            <a:spLocks noChangeArrowheads="1"/>
          </p:cNvSpPr>
          <p:nvPr/>
        </p:nvSpPr>
        <p:spPr bwMode="auto">
          <a:xfrm>
            <a:off x="214313" y="1306513"/>
            <a:ext cx="5172075" cy="800100"/>
          </a:xfrm>
          <a:prstGeom prst="rect">
            <a:avLst/>
          </a:prstGeom>
          <a:noFill/>
          <a:ln w="9525">
            <a:noFill/>
            <a:miter lim="800000"/>
            <a:headEnd/>
            <a:tailEnd/>
          </a:ln>
        </p:spPr>
        <p:txBody>
          <a:bodyPr>
            <a:spAutoFit/>
          </a:bodyPr>
          <a:lstStyle/>
          <a:p>
            <a:pPr algn="just">
              <a:lnSpc>
                <a:spcPct val="110000"/>
              </a:lnSpc>
              <a:spcBef>
                <a:spcPct val="50000"/>
              </a:spcBef>
            </a:pPr>
            <a:r>
              <a:rPr lang="es-CL" sz="4400" b="1" dirty="0" smtClean="0">
                <a:latin typeface="Calibri" pitchFamily="34" charset="0"/>
              </a:rPr>
              <a:t>Una breve historia</a:t>
            </a:r>
            <a:endParaRPr lang="es-ES_tradnl" sz="4400" b="1" dirty="0">
              <a:latin typeface="Calibri" pitchFamily="34" charset="0"/>
            </a:endParaRPr>
          </a:p>
        </p:txBody>
      </p:sp>
      <p:pic>
        <p:nvPicPr>
          <p:cNvPr id="22531" name="2 Imagen" descr="manquehue1.tif"/>
          <p:cNvPicPr>
            <a:picLocks noChangeAspect="1"/>
          </p:cNvPicPr>
          <p:nvPr/>
        </p:nvPicPr>
        <p:blipFill>
          <a:blip r:embed="rId3"/>
          <a:srcRect/>
          <a:stretch>
            <a:fillRect/>
          </a:stretch>
        </p:blipFill>
        <p:spPr bwMode="auto">
          <a:xfrm>
            <a:off x="0" y="2255838"/>
            <a:ext cx="9144000" cy="4602162"/>
          </a:xfrm>
          <a:prstGeom prst="rect">
            <a:avLst/>
          </a:prstGeom>
          <a:noFill/>
          <a:ln w="9525">
            <a:noFill/>
            <a:miter lim="800000"/>
            <a:headEnd/>
            <a:tailEnd/>
          </a:ln>
        </p:spPr>
      </p:pic>
    </p:spTree>
  </p:cSld>
  <p:clrMapOvr>
    <a:masterClrMapping/>
  </p:clrMapOvr>
  <p:transition advClick="0" advTm="10000"/>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71406" y="214290"/>
            <a:ext cx="8858280" cy="6286520"/>
          </a:xfrm>
        </p:spPr>
        <p:txBody>
          <a:bodyPr>
            <a:normAutofit/>
          </a:bodyPr>
          <a:lstStyle/>
          <a:p>
            <a:pPr marL="0">
              <a:buNone/>
            </a:pPr>
            <a:r>
              <a:rPr lang="es-CL" dirty="0" smtClean="0"/>
              <a:t>El Movimiento fue fundado el 29 de mayo de 1977 por José </a:t>
            </a:r>
            <a:r>
              <a:rPr lang="es-CL" dirty="0" err="1" smtClean="0"/>
              <a:t>Meguigueren</a:t>
            </a:r>
            <a:r>
              <a:rPr lang="es-CL" dirty="0" smtClean="0"/>
              <a:t> Guzmán</a:t>
            </a:r>
          </a:p>
          <a:p>
            <a:pPr marL="0">
              <a:buNone/>
            </a:pPr>
            <a:endParaRPr lang="es-CL" dirty="0" smtClean="0"/>
          </a:p>
          <a:p>
            <a:pPr marL="0">
              <a:buNone/>
            </a:pPr>
            <a:r>
              <a:rPr lang="es-CL" dirty="0" smtClean="0"/>
              <a:t>En junio de 1979 el Movimiento fue reconocido oficialmente por la Iglesia de Santiago por medio de una carta del señor Arzobispo Cardenal Raúl Silva Henríquez</a:t>
            </a:r>
          </a:p>
          <a:p>
            <a:pPr marL="0">
              <a:buNone/>
            </a:pPr>
            <a:endParaRPr lang="es-CL" dirty="0" smtClean="0"/>
          </a:p>
          <a:p>
            <a:pPr marL="0">
              <a:buNone/>
            </a:pPr>
            <a:r>
              <a:rPr lang="es-CL" dirty="0" smtClean="0"/>
              <a:t>En 1980 comienza a desarrollarse la amistad con la Abadía de San Lorenzo de </a:t>
            </a:r>
            <a:r>
              <a:rPr lang="es-CL" dirty="0" err="1" smtClean="0"/>
              <a:t>Ampleforth</a:t>
            </a:r>
            <a:endParaRPr lang="es-CL" dirty="0" smtClean="0"/>
          </a:p>
        </p:txBody>
      </p:sp>
    </p:spTree>
  </p:cSld>
  <p:clrMapOvr>
    <a:masterClrMapping/>
  </p:clrMapOvr>
  <p:transition advClick="0" advTm="10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20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2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82" name="8 Imagen" descr="Jóvenes informal.jpg"/>
          <p:cNvPicPr>
            <a:picLocks noChangeAspect="1"/>
          </p:cNvPicPr>
          <p:nvPr/>
        </p:nvPicPr>
        <p:blipFill>
          <a:blip r:embed="rId3"/>
          <a:srcRect l="4712" t="9483" r="24225"/>
          <a:stretch>
            <a:fillRect/>
          </a:stretch>
        </p:blipFill>
        <p:spPr bwMode="auto">
          <a:xfrm>
            <a:off x="0" y="0"/>
            <a:ext cx="6000792" cy="5206966"/>
          </a:xfrm>
          <a:prstGeom prst="rect">
            <a:avLst/>
          </a:prstGeom>
          <a:noFill/>
          <a:ln w="9525">
            <a:noFill/>
            <a:miter lim="800000"/>
            <a:headEnd/>
            <a:tailEnd/>
          </a:ln>
        </p:spPr>
      </p:pic>
      <p:pic>
        <p:nvPicPr>
          <p:cNvPr id="24583" name="13 Imagen" descr="Cardenal Silva Henriquez.jpg"/>
          <p:cNvPicPr>
            <a:picLocks noChangeAspect="1"/>
          </p:cNvPicPr>
          <p:nvPr/>
        </p:nvPicPr>
        <p:blipFill>
          <a:blip r:embed="rId4"/>
          <a:srcRect b="24792"/>
          <a:stretch>
            <a:fillRect/>
          </a:stretch>
        </p:blipFill>
        <p:spPr bwMode="auto">
          <a:xfrm>
            <a:off x="6000760" y="0"/>
            <a:ext cx="3143240" cy="3317970"/>
          </a:xfrm>
          <a:prstGeom prst="rect">
            <a:avLst/>
          </a:prstGeom>
          <a:noFill/>
          <a:ln w="9525">
            <a:noFill/>
            <a:miter lim="800000"/>
            <a:headEnd/>
            <a:tailEnd/>
          </a:ln>
        </p:spPr>
      </p:pic>
      <p:pic>
        <p:nvPicPr>
          <p:cNvPr id="24587" name="10 Imagen" descr="Father Dominic llegando al aeropuerto 1.jpg"/>
          <p:cNvPicPr>
            <a:picLocks noChangeAspect="1"/>
          </p:cNvPicPr>
          <p:nvPr/>
        </p:nvPicPr>
        <p:blipFill>
          <a:blip r:embed="rId5"/>
          <a:srcRect r="9106" b="2563"/>
          <a:stretch>
            <a:fillRect/>
          </a:stretch>
        </p:blipFill>
        <p:spPr bwMode="auto">
          <a:xfrm>
            <a:off x="4572000" y="2428868"/>
            <a:ext cx="4572000" cy="3545655"/>
          </a:xfrm>
          <a:prstGeom prst="rect">
            <a:avLst/>
          </a:prstGeom>
          <a:noFill/>
          <a:ln w="9525">
            <a:noFill/>
            <a:miter lim="800000"/>
            <a:headEnd/>
            <a:tailEnd/>
          </a:ln>
        </p:spPr>
      </p:pic>
      <p:sp>
        <p:nvSpPr>
          <p:cNvPr id="5" name="Text Box 1029"/>
          <p:cNvSpPr txBox="1">
            <a:spLocks noChangeArrowheads="1"/>
          </p:cNvSpPr>
          <p:nvPr/>
        </p:nvSpPr>
        <p:spPr bwMode="auto">
          <a:xfrm>
            <a:off x="-32" y="5443381"/>
            <a:ext cx="7643813" cy="1200329"/>
          </a:xfrm>
          <a:prstGeom prst="rect">
            <a:avLst/>
          </a:prstGeom>
          <a:noFill/>
          <a:ln w="9525">
            <a:noFill/>
            <a:miter lim="800000"/>
            <a:headEnd/>
            <a:tailEnd/>
          </a:ln>
        </p:spPr>
        <p:txBody>
          <a:bodyPr>
            <a:spAutoFit/>
          </a:bodyPr>
          <a:lstStyle/>
          <a:p>
            <a:pPr marL="342900" indent="-342900" algn="l">
              <a:spcBef>
                <a:spcPct val="50000"/>
              </a:spcBef>
              <a:buFont typeface="+mj-lt"/>
              <a:buAutoNum type="arabicPeriod"/>
            </a:pPr>
            <a:r>
              <a:rPr lang="es-ES_tradnl" b="1" dirty="0" smtClean="0">
                <a:latin typeface="Calibri" pitchFamily="34" charset="0"/>
              </a:rPr>
              <a:t>Miembros jóvenes del Movimiento (1984)</a:t>
            </a:r>
          </a:p>
          <a:p>
            <a:pPr marL="342900" indent="-342900" algn="l">
              <a:spcBef>
                <a:spcPct val="50000"/>
              </a:spcBef>
              <a:buFont typeface="+mj-lt"/>
              <a:buAutoNum type="arabicPeriod"/>
            </a:pPr>
            <a:r>
              <a:rPr lang="es-ES_tradnl" b="1" dirty="0" smtClean="0">
                <a:latin typeface="Calibri" pitchFamily="34" charset="0"/>
              </a:rPr>
              <a:t>Cardenal Raúl Silva Henríquez</a:t>
            </a:r>
          </a:p>
          <a:p>
            <a:pPr marL="342900" indent="-342900" algn="l">
              <a:spcBef>
                <a:spcPct val="50000"/>
              </a:spcBef>
              <a:buFont typeface="+mj-lt"/>
              <a:buAutoNum type="arabicPeriod"/>
            </a:pPr>
            <a:r>
              <a:rPr lang="es-ES_tradnl" b="1" dirty="0" smtClean="0">
                <a:latin typeface="Calibri" pitchFamily="34" charset="0"/>
              </a:rPr>
              <a:t>José Manuel </a:t>
            </a:r>
            <a:r>
              <a:rPr lang="es-ES_tradnl" b="1" dirty="0" err="1" smtClean="0">
                <a:latin typeface="Calibri" pitchFamily="34" charset="0"/>
              </a:rPr>
              <a:t>Eguiguren</a:t>
            </a:r>
            <a:r>
              <a:rPr lang="es-ES_tradnl" b="1" dirty="0" smtClean="0">
                <a:latin typeface="Calibri" pitchFamily="34" charset="0"/>
              </a:rPr>
              <a:t> con monjes de Las Condes y de </a:t>
            </a:r>
            <a:r>
              <a:rPr lang="es-ES_tradnl" b="1" dirty="0" err="1" smtClean="0">
                <a:latin typeface="Calibri" pitchFamily="34" charset="0"/>
              </a:rPr>
              <a:t>Ampleforth</a:t>
            </a:r>
            <a:r>
              <a:rPr lang="es-ES_tradnl" b="1" dirty="0" smtClean="0">
                <a:latin typeface="Calibri" pitchFamily="34" charset="0"/>
              </a:rPr>
              <a:t> (1986)</a:t>
            </a:r>
            <a:endParaRPr lang="es-ES_tradnl" b="1" dirty="0">
              <a:latin typeface="Calibri" pitchFamily="34" charset="0"/>
            </a:endParaRPr>
          </a:p>
        </p:txBody>
      </p:sp>
    </p:spTree>
  </p:cSld>
  <p:clrMapOvr>
    <a:masterClrMapping/>
  </p:clrMapOvr>
  <p:transition advClick="0" advTm="10000"/>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ext Box 1027"/>
          <p:cNvSpPr txBox="1">
            <a:spLocks noChangeArrowheads="1"/>
          </p:cNvSpPr>
          <p:nvPr/>
        </p:nvSpPr>
        <p:spPr bwMode="auto">
          <a:xfrm>
            <a:off x="285750" y="857250"/>
            <a:ext cx="8153400" cy="1446550"/>
          </a:xfrm>
          <a:prstGeom prst="rect">
            <a:avLst/>
          </a:prstGeom>
          <a:noFill/>
          <a:ln w="9525">
            <a:noFill/>
            <a:miter lim="800000"/>
            <a:headEnd/>
            <a:tailEnd/>
          </a:ln>
        </p:spPr>
        <p:txBody>
          <a:bodyPr>
            <a:spAutoFit/>
          </a:bodyPr>
          <a:lstStyle/>
          <a:p>
            <a:pPr algn="l"/>
            <a:r>
              <a:rPr lang="es-CL" sz="4400" b="1" dirty="0" smtClean="0">
                <a:latin typeface="Calibri" pitchFamily="34" charset="0"/>
              </a:rPr>
              <a:t>El carisma del </a:t>
            </a:r>
          </a:p>
          <a:p>
            <a:pPr algn="l"/>
            <a:r>
              <a:rPr lang="en-US" sz="4400" b="1" dirty="0" err="1" smtClean="0">
                <a:latin typeface="Calibri" pitchFamily="34" charset="0"/>
              </a:rPr>
              <a:t>Movimiento</a:t>
            </a:r>
            <a:r>
              <a:rPr lang="en-US" sz="4400" b="1" dirty="0" smtClean="0">
                <a:latin typeface="Calibri" pitchFamily="34" charset="0"/>
              </a:rPr>
              <a:t> </a:t>
            </a:r>
            <a:r>
              <a:rPr lang="en-US" sz="4400" b="1" dirty="0" err="1" smtClean="0">
                <a:latin typeface="Calibri" pitchFamily="34" charset="0"/>
              </a:rPr>
              <a:t>Manquehue</a:t>
            </a:r>
            <a:endParaRPr lang="es-ES_tradnl" sz="4400" b="1" dirty="0">
              <a:latin typeface="Calibri" pitchFamily="34" charset="0"/>
            </a:endParaRPr>
          </a:p>
        </p:txBody>
      </p:sp>
      <p:pic>
        <p:nvPicPr>
          <p:cNvPr id="24579" name="4 Imagen" descr="PRISMADOS.jpg"/>
          <p:cNvPicPr>
            <a:picLocks noChangeAspect="1"/>
          </p:cNvPicPr>
          <p:nvPr/>
        </p:nvPicPr>
        <p:blipFill>
          <a:blip r:embed="rId3"/>
          <a:srcRect/>
          <a:stretch>
            <a:fillRect/>
          </a:stretch>
        </p:blipFill>
        <p:spPr bwMode="auto">
          <a:xfrm>
            <a:off x="0" y="2571750"/>
            <a:ext cx="9144000" cy="4286250"/>
          </a:xfrm>
          <a:prstGeom prst="rect">
            <a:avLst/>
          </a:prstGeom>
          <a:noFill/>
          <a:ln w="9525">
            <a:noFill/>
            <a:miter lim="800000"/>
            <a:headEnd/>
            <a:tailEnd/>
          </a:ln>
        </p:spPr>
      </p:pic>
    </p:spTree>
  </p:cSld>
  <p:clrMapOvr>
    <a:masterClrMapping/>
  </p:clrMapOvr>
  <p:transition advClick="0" advTm="10000"/>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ext Box 3"/>
          <p:cNvSpPr txBox="1">
            <a:spLocks noChangeArrowheads="1"/>
          </p:cNvSpPr>
          <p:nvPr/>
        </p:nvSpPr>
        <p:spPr bwMode="auto">
          <a:xfrm>
            <a:off x="142875" y="428625"/>
            <a:ext cx="8715375" cy="904863"/>
          </a:xfrm>
          <a:prstGeom prst="rect">
            <a:avLst/>
          </a:prstGeom>
          <a:noFill/>
          <a:ln w="9525">
            <a:noFill/>
            <a:miter lim="800000"/>
            <a:headEnd/>
            <a:tailEnd/>
          </a:ln>
        </p:spPr>
        <p:txBody>
          <a:bodyPr>
            <a:spAutoFit/>
          </a:bodyPr>
          <a:lstStyle/>
          <a:p>
            <a:pPr algn="ctr">
              <a:lnSpc>
                <a:spcPct val="110000"/>
              </a:lnSpc>
              <a:spcBef>
                <a:spcPct val="50000"/>
              </a:spcBef>
            </a:pPr>
            <a:r>
              <a:rPr lang="es-CL" sz="2400" b="1" dirty="0" smtClean="0">
                <a:latin typeface="Calibri" pitchFamily="34" charset="0"/>
              </a:rPr>
              <a:t>Somos un Movimiento auténticamente LAICO, dedicados a desarrollar completamente los frutos del bautismo.</a:t>
            </a:r>
            <a:endParaRPr lang="es-CL" sz="2400" b="1" dirty="0">
              <a:latin typeface="Calibri" pitchFamily="34" charset="0"/>
            </a:endParaRPr>
          </a:p>
        </p:txBody>
      </p:sp>
      <p:pic>
        <p:nvPicPr>
          <p:cNvPr id="25603" name="7 Imagen" descr="IMG_0018b.jpg"/>
          <p:cNvPicPr>
            <a:picLocks noChangeAspect="1"/>
          </p:cNvPicPr>
          <p:nvPr/>
        </p:nvPicPr>
        <p:blipFill>
          <a:blip r:embed="rId3"/>
          <a:srcRect/>
          <a:stretch>
            <a:fillRect/>
          </a:stretch>
        </p:blipFill>
        <p:spPr bwMode="auto">
          <a:xfrm>
            <a:off x="-32" y="2214563"/>
            <a:ext cx="9144000" cy="4643437"/>
          </a:xfrm>
          <a:prstGeom prst="rect">
            <a:avLst/>
          </a:prstGeom>
          <a:noFill/>
          <a:ln w="9525">
            <a:noFill/>
            <a:miter lim="800000"/>
            <a:headEnd/>
            <a:tailEnd/>
          </a:ln>
        </p:spPr>
      </p:pic>
    </p:spTree>
  </p:cSld>
  <p:clrMapOvr>
    <a:masterClrMapping/>
  </p:clrMapOvr>
  <p:transition advClick="0" advTm="10000"/>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ext Box 3"/>
          <p:cNvSpPr txBox="1">
            <a:spLocks noChangeArrowheads="1"/>
          </p:cNvSpPr>
          <p:nvPr/>
        </p:nvSpPr>
        <p:spPr bwMode="auto">
          <a:xfrm>
            <a:off x="142875" y="403225"/>
            <a:ext cx="8763000" cy="1495794"/>
          </a:xfrm>
          <a:prstGeom prst="rect">
            <a:avLst/>
          </a:prstGeom>
          <a:noFill/>
          <a:ln w="9525">
            <a:noFill/>
            <a:miter lim="800000"/>
            <a:headEnd/>
            <a:tailEnd/>
          </a:ln>
        </p:spPr>
        <p:txBody>
          <a:bodyPr>
            <a:spAutoFit/>
          </a:bodyPr>
          <a:lstStyle/>
          <a:p>
            <a:pPr algn="ctr">
              <a:lnSpc>
                <a:spcPct val="110000"/>
              </a:lnSpc>
              <a:spcBef>
                <a:spcPct val="50000"/>
              </a:spcBef>
            </a:pPr>
            <a:r>
              <a:rPr lang="es-CL" sz="2400" b="1" dirty="0" smtClean="0">
                <a:latin typeface="Calibri" pitchFamily="34" charset="0"/>
              </a:rPr>
              <a:t>Somos un Movimiento ECLESIAL, unidos a la Iglesia Universal a través de la comunión filial con el obispo de la diócesis.</a:t>
            </a:r>
            <a:endParaRPr lang="es-ES_tradnl" sz="2400" b="1" dirty="0">
              <a:latin typeface="Calibri" pitchFamily="34" charset="0"/>
            </a:endParaRPr>
          </a:p>
          <a:p>
            <a:pPr>
              <a:lnSpc>
                <a:spcPct val="110000"/>
              </a:lnSpc>
              <a:spcBef>
                <a:spcPct val="50000"/>
              </a:spcBef>
            </a:pPr>
            <a:endParaRPr lang="es-CL" sz="2400" b="1" dirty="0">
              <a:latin typeface="Trajan Pro" pitchFamily="18" charset="0"/>
            </a:endParaRPr>
          </a:p>
        </p:txBody>
      </p:sp>
      <p:pic>
        <p:nvPicPr>
          <p:cNvPr id="26627" name="7 Imagen" descr="109.JPG"/>
          <p:cNvPicPr>
            <a:picLocks noChangeAspect="1"/>
          </p:cNvPicPr>
          <p:nvPr/>
        </p:nvPicPr>
        <p:blipFill>
          <a:blip r:embed="rId3"/>
          <a:srcRect/>
          <a:stretch>
            <a:fillRect/>
          </a:stretch>
        </p:blipFill>
        <p:spPr bwMode="auto">
          <a:xfrm>
            <a:off x="0" y="2286000"/>
            <a:ext cx="9144000" cy="4643438"/>
          </a:xfrm>
          <a:prstGeom prst="rect">
            <a:avLst/>
          </a:prstGeom>
          <a:noFill/>
          <a:ln w="9525">
            <a:noFill/>
            <a:miter lim="800000"/>
            <a:headEnd/>
            <a:tailEnd/>
          </a:ln>
        </p:spPr>
      </p:pic>
    </p:spTree>
  </p:cSld>
  <p:clrMapOvr>
    <a:masterClrMapping/>
  </p:clrMapOvr>
  <p:transition advClick="0" advTm="10000"/>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ext Box 3"/>
          <p:cNvSpPr txBox="1">
            <a:spLocks noChangeArrowheads="1"/>
          </p:cNvSpPr>
          <p:nvPr/>
        </p:nvSpPr>
        <p:spPr bwMode="auto">
          <a:xfrm>
            <a:off x="142875" y="395288"/>
            <a:ext cx="8763000" cy="978729"/>
          </a:xfrm>
          <a:prstGeom prst="rect">
            <a:avLst/>
          </a:prstGeom>
          <a:noFill/>
          <a:ln w="9525">
            <a:noFill/>
            <a:miter lim="800000"/>
            <a:headEnd/>
            <a:tailEnd/>
          </a:ln>
        </p:spPr>
        <p:txBody>
          <a:bodyPr>
            <a:spAutoFit/>
          </a:bodyPr>
          <a:lstStyle/>
          <a:p>
            <a:pPr algn="ctr">
              <a:lnSpc>
                <a:spcPct val="120000"/>
              </a:lnSpc>
              <a:spcBef>
                <a:spcPct val="50000"/>
              </a:spcBef>
            </a:pPr>
            <a:r>
              <a:rPr lang="es-CL" sz="2400" b="1" dirty="0" smtClean="0">
                <a:latin typeface="Calibri" pitchFamily="34" charset="0"/>
              </a:rPr>
              <a:t>Somos un Movimiento BENEDICTINO que mira la Regla de san Benito como una manera de vivir de acuerdo con el Evangelio.</a:t>
            </a:r>
            <a:endParaRPr lang="es-CL" sz="2000" dirty="0">
              <a:latin typeface="Calibri" pitchFamily="34" charset="0"/>
            </a:endParaRPr>
          </a:p>
        </p:txBody>
      </p:sp>
      <p:pic>
        <p:nvPicPr>
          <p:cNvPr id="27651" name="Picture 10" descr="G:\FOTOS MAM\Ruberval\Rostro San Benito.jpg"/>
          <p:cNvPicPr>
            <a:picLocks noChangeAspect="1" noChangeArrowheads="1"/>
          </p:cNvPicPr>
          <p:nvPr/>
        </p:nvPicPr>
        <p:blipFill>
          <a:blip r:embed="rId3"/>
          <a:srcRect/>
          <a:stretch>
            <a:fillRect/>
          </a:stretch>
        </p:blipFill>
        <p:spPr bwMode="auto">
          <a:xfrm>
            <a:off x="0" y="2071688"/>
            <a:ext cx="4357688" cy="4786312"/>
          </a:xfrm>
          <a:prstGeom prst="rect">
            <a:avLst/>
          </a:prstGeom>
          <a:noFill/>
          <a:ln w="9525">
            <a:noFill/>
            <a:miter lim="800000"/>
            <a:headEnd/>
            <a:tailEnd/>
          </a:ln>
        </p:spPr>
      </p:pic>
      <p:pic>
        <p:nvPicPr>
          <p:cNvPr id="27652" name="Picture 11" descr="G:\FOTOS MAM\Ruberval\Rostro Sta. Escolastica.jpg"/>
          <p:cNvPicPr>
            <a:picLocks noChangeAspect="1" noChangeArrowheads="1"/>
          </p:cNvPicPr>
          <p:nvPr/>
        </p:nvPicPr>
        <p:blipFill>
          <a:blip r:embed="rId4"/>
          <a:srcRect/>
          <a:stretch>
            <a:fillRect/>
          </a:stretch>
        </p:blipFill>
        <p:spPr bwMode="auto">
          <a:xfrm>
            <a:off x="4357688" y="2071688"/>
            <a:ext cx="4786312" cy="4786312"/>
          </a:xfrm>
          <a:prstGeom prst="rect">
            <a:avLst/>
          </a:prstGeom>
          <a:noFill/>
          <a:ln w="9525">
            <a:noFill/>
            <a:miter lim="800000"/>
            <a:headEnd/>
            <a:tailEnd/>
          </a:ln>
        </p:spPr>
      </p:pic>
    </p:spTree>
  </p:cSld>
  <p:clrMapOvr>
    <a:masterClrMapping/>
  </p:clrMapOvr>
  <p:transition advClick="0" advTm="10000"/>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ext Box 1027"/>
          <p:cNvSpPr txBox="1">
            <a:spLocks noChangeArrowheads="1"/>
          </p:cNvSpPr>
          <p:nvPr/>
        </p:nvSpPr>
        <p:spPr bwMode="auto">
          <a:xfrm>
            <a:off x="285750" y="857250"/>
            <a:ext cx="8572500" cy="1446550"/>
          </a:xfrm>
          <a:prstGeom prst="rect">
            <a:avLst/>
          </a:prstGeom>
          <a:noFill/>
          <a:ln w="9525">
            <a:noFill/>
            <a:miter lim="800000"/>
            <a:headEnd/>
            <a:tailEnd/>
          </a:ln>
        </p:spPr>
        <p:txBody>
          <a:bodyPr>
            <a:spAutoFit/>
          </a:bodyPr>
          <a:lstStyle/>
          <a:p>
            <a:pPr algn="l"/>
            <a:r>
              <a:rPr lang="es-CL" sz="4400" b="1" dirty="0" smtClean="0">
                <a:latin typeface="Calibri" pitchFamily="34" charset="0"/>
              </a:rPr>
              <a:t>Aspectos claves </a:t>
            </a:r>
            <a:r>
              <a:rPr lang="es-ES_tradnl" sz="4400" b="1" dirty="0" smtClean="0">
                <a:latin typeface="Calibri" pitchFamily="34" charset="0"/>
              </a:rPr>
              <a:t>en la vida</a:t>
            </a:r>
            <a:r>
              <a:rPr lang="es-CL" sz="4400" b="1" dirty="0" smtClean="0">
                <a:latin typeface="Calibri" pitchFamily="34" charset="0"/>
              </a:rPr>
              <a:t> del Movimiento</a:t>
            </a:r>
            <a:endParaRPr lang="es-ES_tradnl" sz="4400" b="1" dirty="0" smtClean="0">
              <a:latin typeface="Calibri" pitchFamily="34" charset="0"/>
            </a:endParaRPr>
          </a:p>
        </p:txBody>
      </p:sp>
      <p:pic>
        <p:nvPicPr>
          <p:cNvPr id="28675" name="5 Imagen" descr="Manquehue (55).jpg"/>
          <p:cNvPicPr>
            <a:picLocks noChangeAspect="1"/>
          </p:cNvPicPr>
          <p:nvPr/>
        </p:nvPicPr>
        <p:blipFill>
          <a:blip r:embed="rId3"/>
          <a:srcRect/>
          <a:stretch>
            <a:fillRect/>
          </a:stretch>
        </p:blipFill>
        <p:spPr bwMode="auto">
          <a:xfrm>
            <a:off x="0" y="2571750"/>
            <a:ext cx="9144000" cy="4286250"/>
          </a:xfrm>
          <a:prstGeom prst="rect">
            <a:avLst/>
          </a:prstGeom>
          <a:noFill/>
          <a:ln w="9525">
            <a:noFill/>
            <a:miter lim="800000"/>
            <a:headEnd/>
            <a:tailEnd/>
          </a:ln>
        </p:spPr>
      </p:pic>
    </p:spTree>
  </p:cSld>
  <p:clrMapOvr>
    <a:masterClrMapping/>
  </p:clrMapOvr>
  <p:transition advClick="0" advTm="10000"/>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ext Box 1027"/>
          <p:cNvSpPr txBox="1">
            <a:spLocks noChangeArrowheads="1"/>
          </p:cNvSpPr>
          <p:nvPr/>
        </p:nvSpPr>
        <p:spPr bwMode="auto">
          <a:xfrm>
            <a:off x="-609600" y="3733800"/>
            <a:ext cx="9677400" cy="336550"/>
          </a:xfrm>
          <a:prstGeom prst="rect">
            <a:avLst/>
          </a:prstGeom>
          <a:noFill/>
          <a:ln w="9525">
            <a:noFill/>
            <a:miter lim="800000"/>
            <a:headEnd/>
            <a:tailEnd/>
          </a:ln>
        </p:spPr>
        <p:txBody>
          <a:bodyPr>
            <a:spAutoFit/>
          </a:bodyPr>
          <a:lstStyle/>
          <a:p>
            <a:pPr>
              <a:lnSpc>
                <a:spcPct val="50000"/>
              </a:lnSpc>
              <a:spcBef>
                <a:spcPct val="50000"/>
              </a:spcBef>
            </a:pPr>
            <a:endParaRPr lang="es-ES_tradnl" sz="3200">
              <a:latin typeface="Univers" pitchFamily="34" charset="0"/>
            </a:endParaRPr>
          </a:p>
        </p:txBody>
      </p:sp>
      <p:sp>
        <p:nvSpPr>
          <p:cNvPr id="29699" name="Rectangle 1028"/>
          <p:cNvSpPr>
            <a:spLocks noChangeArrowheads="1"/>
          </p:cNvSpPr>
          <p:nvPr/>
        </p:nvSpPr>
        <p:spPr bwMode="auto">
          <a:xfrm>
            <a:off x="2928926" y="0"/>
            <a:ext cx="3460750" cy="1362076"/>
          </a:xfrm>
          <a:prstGeom prst="rect">
            <a:avLst/>
          </a:prstGeom>
          <a:noFill/>
          <a:ln w="9525">
            <a:noFill/>
            <a:miter lim="800000"/>
            <a:headEnd/>
            <a:tailEnd/>
          </a:ln>
        </p:spPr>
        <p:txBody>
          <a:bodyPr wrap="none">
            <a:spAutoFit/>
          </a:bodyPr>
          <a:lstStyle/>
          <a:p>
            <a:pPr>
              <a:lnSpc>
                <a:spcPct val="200000"/>
              </a:lnSpc>
            </a:pPr>
            <a:r>
              <a:rPr lang="es-CL" sz="4800" b="1" dirty="0">
                <a:latin typeface="Calibri" pitchFamily="34" charset="0"/>
              </a:rPr>
              <a:t>Lectio Divina</a:t>
            </a:r>
            <a:endParaRPr lang="es-CL" sz="2400" dirty="0">
              <a:latin typeface="Calibri" pitchFamily="34" charset="0"/>
            </a:endParaRPr>
          </a:p>
        </p:txBody>
      </p:sp>
      <p:sp>
        <p:nvSpPr>
          <p:cNvPr id="9224" name="Text Box 1044"/>
          <p:cNvSpPr txBox="1">
            <a:spLocks noChangeArrowheads="1"/>
          </p:cNvSpPr>
          <p:nvPr/>
        </p:nvSpPr>
        <p:spPr bwMode="auto">
          <a:xfrm>
            <a:off x="1785918" y="1785926"/>
            <a:ext cx="5214937" cy="1477328"/>
          </a:xfrm>
          <a:prstGeom prst="rect">
            <a:avLst/>
          </a:prstGeom>
          <a:noFill/>
          <a:ln w="9525">
            <a:noFill/>
            <a:miter lim="800000"/>
            <a:headEnd/>
            <a:tailEnd/>
          </a:ln>
        </p:spPr>
        <p:txBody>
          <a:bodyPr>
            <a:spAutoFit/>
          </a:bodyPr>
          <a:lstStyle/>
          <a:p>
            <a:pPr algn="r">
              <a:spcBef>
                <a:spcPct val="50000"/>
              </a:spcBef>
              <a:defRPr/>
            </a:pPr>
            <a:r>
              <a:rPr lang="es-ES_tradnl" sz="2400" b="1" dirty="0" smtClean="0">
                <a:solidFill>
                  <a:schemeClr val="tx1">
                    <a:lumMod val="95000"/>
                    <a:lumOff val="5000"/>
                  </a:schemeClr>
                </a:solidFill>
                <a:latin typeface="Calibri" pitchFamily="34" charset="0"/>
              </a:rPr>
              <a:t>“Abiertos los ojos a la luz divina”</a:t>
            </a:r>
            <a:endParaRPr lang="es-ES_tradnl" sz="2400" b="1" dirty="0">
              <a:solidFill>
                <a:schemeClr val="tx1">
                  <a:lumMod val="95000"/>
                  <a:lumOff val="5000"/>
                </a:schemeClr>
              </a:solidFill>
              <a:latin typeface="Calibri" pitchFamily="34" charset="0"/>
            </a:endParaRPr>
          </a:p>
          <a:p>
            <a:pPr algn="r">
              <a:spcBef>
                <a:spcPct val="50000"/>
              </a:spcBef>
              <a:defRPr/>
            </a:pPr>
            <a:r>
              <a:rPr lang="es-ES_tradnl" sz="2200" b="1" i="1" dirty="0" smtClean="0">
                <a:solidFill>
                  <a:schemeClr val="tx1">
                    <a:lumMod val="95000"/>
                    <a:lumOff val="5000"/>
                  </a:schemeClr>
                </a:solidFill>
                <a:latin typeface="Calibri" pitchFamily="34" charset="0"/>
              </a:rPr>
              <a:t>(RB P,9)</a:t>
            </a:r>
            <a:endParaRPr lang="es-ES_tradnl" sz="2200" b="1" i="1" dirty="0">
              <a:solidFill>
                <a:schemeClr val="tx1">
                  <a:lumMod val="95000"/>
                  <a:lumOff val="5000"/>
                </a:schemeClr>
              </a:solidFill>
              <a:latin typeface="Calibri" pitchFamily="34" charset="0"/>
            </a:endParaRPr>
          </a:p>
          <a:p>
            <a:pPr algn="l">
              <a:spcBef>
                <a:spcPct val="50000"/>
              </a:spcBef>
              <a:defRPr/>
            </a:pPr>
            <a:endParaRPr lang="es-ES_tradnl" sz="2200" b="1" dirty="0">
              <a:solidFill>
                <a:schemeClr val="tx1">
                  <a:lumMod val="95000"/>
                  <a:lumOff val="5000"/>
                </a:schemeClr>
              </a:solidFill>
              <a:latin typeface="Trajan Pro" pitchFamily="18" charset="0"/>
            </a:endParaRPr>
          </a:p>
        </p:txBody>
      </p:sp>
      <p:pic>
        <p:nvPicPr>
          <p:cNvPr id="29701" name="8 Imagen" descr="Foto Grupo de      Oración.jpg"/>
          <p:cNvPicPr>
            <a:picLocks noChangeAspect="1"/>
          </p:cNvPicPr>
          <p:nvPr/>
        </p:nvPicPr>
        <p:blipFill>
          <a:blip r:embed="rId3"/>
          <a:srcRect/>
          <a:stretch>
            <a:fillRect/>
          </a:stretch>
        </p:blipFill>
        <p:spPr bwMode="auto">
          <a:xfrm>
            <a:off x="2071670" y="3071810"/>
            <a:ext cx="5214937" cy="3476625"/>
          </a:xfrm>
          <a:prstGeom prst="rect">
            <a:avLst/>
          </a:prstGeom>
          <a:noFill/>
          <a:ln w="9525">
            <a:noFill/>
            <a:miter lim="800000"/>
            <a:headEnd/>
            <a:tailEnd/>
          </a:ln>
        </p:spPr>
      </p:pic>
    </p:spTree>
  </p:cSld>
  <p:clrMapOvr>
    <a:masterClrMapping/>
  </p:clrMapOvr>
  <p:transition advClick="0" advTm="10000"/>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ext Box 1027"/>
          <p:cNvSpPr txBox="1">
            <a:spLocks noChangeArrowheads="1"/>
          </p:cNvSpPr>
          <p:nvPr/>
        </p:nvSpPr>
        <p:spPr bwMode="auto">
          <a:xfrm>
            <a:off x="0" y="357188"/>
            <a:ext cx="3714750" cy="5078313"/>
          </a:xfrm>
          <a:prstGeom prst="rect">
            <a:avLst/>
          </a:prstGeom>
          <a:noFill/>
          <a:ln w="9525">
            <a:noFill/>
            <a:miter lim="800000"/>
            <a:headEnd/>
            <a:tailEnd/>
          </a:ln>
        </p:spPr>
        <p:txBody>
          <a:bodyPr>
            <a:spAutoFit/>
          </a:bodyPr>
          <a:lstStyle/>
          <a:p>
            <a:pPr algn="l">
              <a:lnSpc>
                <a:spcPct val="150000"/>
              </a:lnSpc>
              <a:spcBef>
                <a:spcPct val="50000"/>
              </a:spcBef>
            </a:pPr>
            <a:r>
              <a:rPr lang="es-CL" sz="2400" b="1" dirty="0" smtClean="0">
                <a:latin typeface="Calibri" pitchFamily="34" charset="0"/>
              </a:rPr>
              <a:t>El origen del Movimiento </a:t>
            </a:r>
            <a:r>
              <a:rPr lang="es-CL" sz="2400" b="1" dirty="0" err="1" smtClean="0">
                <a:latin typeface="Calibri" pitchFamily="34" charset="0"/>
              </a:rPr>
              <a:t>Manquehue</a:t>
            </a:r>
            <a:r>
              <a:rPr lang="es-CL" sz="2400" b="1" dirty="0" smtClean="0">
                <a:latin typeface="Calibri" pitchFamily="34" charset="0"/>
              </a:rPr>
              <a:t> se encuentra en la experiencia de la Lectio Divina. Es ahí, en la lectio, donde Jesucristo resucitado sale al encuentro de cada persona que lee las Sagradas Escrituras con fe. </a:t>
            </a:r>
            <a:endParaRPr lang="es-CL" sz="2400" dirty="0">
              <a:latin typeface="Calibri" pitchFamily="34" charset="0"/>
            </a:endParaRPr>
          </a:p>
        </p:txBody>
      </p:sp>
      <p:pic>
        <p:nvPicPr>
          <p:cNvPr id="30723" name="6 Imagen" descr="S8000181.JPG"/>
          <p:cNvPicPr>
            <a:picLocks noChangeAspect="1"/>
          </p:cNvPicPr>
          <p:nvPr/>
        </p:nvPicPr>
        <p:blipFill>
          <a:blip r:embed="rId3"/>
          <a:srcRect/>
          <a:stretch>
            <a:fillRect/>
          </a:stretch>
        </p:blipFill>
        <p:spPr bwMode="auto">
          <a:xfrm>
            <a:off x="4071938" y="2411413"/>
            <a:ext cx="5072062" cy="4446587"/>
          </a:xfrm>
          <a:prstGeom prst="rect">
            <a:avLst/>
          </a:prstGeom>
          <a:noFill/>
          <a:ln w="9525">
            <a:noFill/>
            <a:miter lim="800000"/>
            <a:headEnd/>
            <a:tailEnd/>
          </a:ln>
        </p:spPr>
      </p:pic>
    </p:spTree>
  </p:cSld>
  <p:clrMapOvr>
    <a:masterClrMapping/>
  </p:clrMapOvr>
  <p:transition advClick="0" advTm="10000"/>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000100" y="2857496"/>
            <a:ext cx="7286676" cy="1143000"/>
          </a:xfrm>
        </p:spPr>
        <p:txBody>
          <a:bodyPr>
            <a:normAutofit fontScale="90000"/>
          </a:bodyPr>
          <a:lstStyle/>
          <a:p>
            <a:r>
              <a:rPr lang="en-US" dirty="0" err="1" smtClean="0"/>
              <a:t>Manquehue</a:t>
            </a:r>
            <a:r>
              <a:rPr lang="en-US" dirty="0" smtClean="0"/>
              <a:t> </a:t>
            </a:r>
            <a:r>
              <a:rPr lang="en-US" dirty="0" err="1" smtClean="0"/>
              <a:t>es</a:t>
            </a:r>
            <a:r>
              <a:rPr lang="en-US" dirty="0" smtClean="0"/>
              <a:t> un </a:t>
            </a:r>
            <a:r>
              <a:rPr lang="en-US" dirty="0" err="1" smtClean="0"/>
              <a:t>Movimiento</a:t>
            </a:r>
            <a:r>
              <a:rPr lang="en-US" dirty="0" smtClean="0"/>
              <a:t> </a:t>
            </a:r>
            <a:r>
              <a:rPr lang="en-US" dirty="0" err="1" smtClean="0"/>
              <a:t>laico</a:t>
            </a:r>
            <a:r>
              <a:rPr lang="en-US" dirty="0" smtClean="0"/>
              <a:t>, </a:t>
            </a:r>
            <a:r>
              <a:rPr lang="en-US" dirty="0" err="1" smtClean="0"/>
              <a:t>eclesial</a:t>
            </a:r>
            <a:r>
              <a:rPr lang="en-US" dirty="0" smtClean="0"/>
              <a:t> y </a:t>
            </a:r>
            <a:r>
              <a:rPr lang="en-US" dirty="0" err="1" smtClean="0"/>
              <a:t>benedictino</a:t>
            </a:r>
            <a:r>
              <a:rPr lang="en-US" dirty="0" smtClean="0"/>
              <a:t> </a:t>
            </a:r>
            <a:r>
              <a:rPr lang="en-US" dirty="0" err="1" smtClean="0"/>
              <a:t>nacido</a:t>
            </a:r>
            <a:r>
              <a:rPr lang="en-US" dirty="0" smtClean="0"/>
              <a:t> en Chile a finales de los </a:t>
            </a:r>
            <a:r>
              <a:rPr lang="es-CL" dirty="0" smtClean="0"/>
              <a:t>años</a:t>
            </a:r>
            <a:r>
              <a:rPr lang="en-US" dirty="0" smtClean="0"/>
              <a:t> 70.</a:t>
            </a:r>
            <a:endParaRPr lang="es-CL" dirty="0"/>
          </a:p>
        </p:txBody>
      </p:sp>
      <p:sp>
        <p:nvSpPr>
          <p:cNvPr id="5" name="4 Rectángulo"/>
          <p:cNvSpPr/>
          <p:nvPr/>
        </p:nvSpPr>
        <p:spPr>
          <a:xfrm>
            <a:off x="0" y="0"/>
            <a:ext cx="9144000" cy="228599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ln>
                <a:solidFill>
                  <a:sysClr val="windowText" lastClr="000000"/>
                </a:solidFill>
              </a:ln>
            </a:endParaRPr>
          </a:p>
        </p:txBody>
      </p:sp>
      <p:sp>
        <p:nvSpPr>
          <p:cNvPr id="6" name="5 Rectángulo"/>
          <p:cNvSpPr/>
          <p:nvPr/>
        </p:nvSpPr>
        <p:spPr>
          <a:xfrm>
            <a:off x="0" y="4572008"/>
            <a:ext cx="9144000" cy="2285992"/>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Tree>
  </p:cSld>
  <p:clrMapOvr>
    <a:masterClrMapping/>
  </p:clrMapOvr>
  <p:transition advClick="0" advTm="10000"/>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ext Box 1028"/>
          <p:cNvSpPr txBox="1">
            <a:spLocks noChangeArrowheads="1"/>
          </p:cNvSpPr>
          <p:nvPr/>
        </p:nvSpPr>
        <p:spPr bwMode="auto">
          <a:xfrm>
            <a:off x="0" y="381000"/>
            <a:ext cx="6553200" cy="457200"/>
          </a:xfrm>
          <a:prstGeom prst="rect">
            <a:avLst/>
          </a:prstGeom>
          <a:noFill/>
          <a:ln w="9525">
            <a:noFill/>
            <a:miter lim="800000"/>
            <a:headEnd/>
            <a:tailEnd/>
          </a:ln>
        </p:spPr>
        <p:txBody>
          <a:bodyPr>
            <a:spAutoFit/>
          </a:bodyPr>
          <a:lstStyle/>
          <a:p>
            <a:pPr algn="l">
              <a:spcBef>
                <a:spcPct val="50000"/>
              </a:spcBef>
            </a:pPr>
            <a:endParaRPr lang="es-ES_tradnl" sz="2400">
              <a:latin typeface="Times New Roman" pitchFamily="18" charset="0"/>
            </a:endParaRPr>
          </a:p>
        </p:txBody>
      </p:sp>
      <p:sp>
        <p:nvSpPr>
          <p:cNvPr id="8" name="Text Box 13"/>
          <p:cNvSpPr txBox="1">
            <a:spLocks noChangeArrowheads="1"/>
          </p:cNvSpPr>
          <p:nvPr/>
        </p:nvSpPr>
        <p:spPr bwMode="auto">
          <a:xfrm>
            <a:off x="428625" y="428625"/>
            <a:ext cx="8501063" cy="1754326"/>
          </a:xfrm>
          <a:prstGeom prst="rect">
            <a:avLst/>
          </a:prstGeom>
          <a:noFill/>
          <a:ln w="9525">
            <a:noFill/>
            <a:miter lim="800000"/>
            <a:headEnd/>
            <a:tailEnd/>
          </a:ln>
        </p:spPr>
        <p:txBody>
          <a:bodyPr>
            <a:spAutoFit/>
          </a:bodyPr>
          <a:lstStyle/>
          <a:p>
            <a:pPr algn="ctr">
              <a:lnSpc>
                <a:spcPct val="150000"/>
              </a:lnSpc>
              <a:defRPr/>
            </a:pPr>
            <a:r>
              <a:rPr lang="es-ES" sz="2400" b="1" dirty="0" smtClean="0">
                <a:solidFill>
                  <a:schemeClr val="tx1">
                    <a:lumMod val="95000"/>
                    <a:lumOff val="5000"/>
                  </a:schemeClr>
                </a:solidFill>
                <a:latin typeface="Calibri" pitchFamily="34" charset="0"/>
              </a:rPr>
              <a:t>El momento más importante de lectio divina para los miembros del Movimiento, es la reunión semanal con el grupo de lectio divina compartida.</a:t>
            </a:r>
            <a:endParaRPr lang="es-ES_tradnl" sz="2400" b="1" dirty="0">
              <a:solidFill>
                <a:schemeClr val="tx1">
                  <a:lumMod val="95000"/>
                  <a:lumOff val="5000"/>
                </a:schemeClr>
              </a:solidFill>
              <a:latin typeface="Calibri" pitchFamily="34" charset="0"/>
            </a:endParaRPr>
          </a:p>
        </p:txBody>
      </p:sp>
      <p:pic>
        <p:nvPicPr>
          <p:cNvPr id="31748" name="9 Imagen" descr="Lectio Niñitas.JPG"/>
          <p:cNvPicPr>
            <a:picLocks noChangeAspect="1"/>
          </p:cNvPicPr>
          <p:nvPr/>
        </p:nvPicPr>
        <p:blipFill>
          <a:blip r:embed="rId3"/>
          <a:srcRect/>
          <a:stretch>
            <a:fillRect/>
          </a:stretch>
        </p:blipFill>
        <p:spPr bwMode="auto">
          <a:xfrm>
            <a:off x="0" y="2571750"/>
            <a:ext cx="9144000" cy="4286250"/>
          </a:xfrm>
          <a:prstGeom prst="rect">
            <a:avLst/>
          </a:prstGeom>
          <a:noFill/>
          <a:ln w="9525">
            <a:noFill/>
            <a:miter lim="800000"/>
            <a:headEnd/>
            <a:tailEnd/>
          </a:ln>
        </p:spPr>
      </p:pic>
    </p:spTree>
  </p:cSld>
  <p:clrMapOvr>
    <a:masterClrMapping/>
  </p:clrMapOvr>
  <p:transition advClick="0" advTm="10000"/>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CL"/>
          </a:p>
        </p:txBody>
      </p:sp>
      <p:sp>
        <p:nvSpPr>
          <p:cNvPr id="3" name="2 Marcador de contenido"/>
          <p:cNvSpPr>
            <a:spLocks noGrp="1"/>
          </p:cNvSpPr>
          <p:nvPr>
            <p:ph sz="half" idx="1"/>
          </p:nvPr>
        </p:nvSpPr>
        <p:spPr/>
        <p:txBody>
          <a:bodyPr/>
          <a:lstStyle/>
          <a:p>
            <a:endParaRPr lang="es-CL"/>
          </a:p>
        </p:txBody>
      </p:sp>
      <p:sp>
        <p:nvSpPr>
          <p:cNvPr id="4" name="3 Marcador de texto"/>
          <p:cNvSpPr>
            <a:spLocks noGrp="1"/>
          </p:cNvSpPr>
          <p:nvPr>
            <p:ph type="body" sz="half" idx="2"/>
          </p:nvPr>
        </p:nvSpPr>
        <p:spPr/>
        <p:txBody>
          <a:bodyPr/>
          <a:lstStyle/>
          <a:p>
            <a:endParaRPr lang="es-CL" dirty="0"/>
          </a:p>
        </p:txBody>
      </p:sp>
      <p:pic>
        <p:nvPicPr>
          <p:cNvPr id="5" name="Picture 13" descr="IMG_0069"/>
          <p:cNvPicPr>
            <a:picLocks noChangeAspect="1" noChangeArrowheads="1"/>
          </p:cNvPicPr>
          <p:nvPr/>
        </p:nvPicPr>
        <p:blipFill>
          <a:blip r:embed="rId3"/>
          <a:srcRect t="13058" b="39810"/>
          <a:stretch>
            <a:fillRect/>
          </a:stretch>
        </p:blipFill>
        <p:spPr bwMode="auto">
          <a:xfrm>
            <a:off x="-928726" y="3429000"/>
            <a:ext cx="10951639" cy="3429000"/>
          </a:xfrm>
          <a:prstGeom prst="rect">
            <a:avLst/>
          </a:prstGeom>
          <a:noFill/>
        </p:spPr>
      </p:pic>
      <p:graphicFrame>
        <p:nvGraphicFramePr>
          <p:cNvPr id="6" name="Object 18"/>
          <p:cNvGraphicFramePr>
            <a:graphicFrameLocks noChangeAspect="1"/>
          </p:cNvGraphicFramePr>
          <p:nvPr/>
        </p:nvGraphicFramePr>
        <p:xfrm>
          <a:off x="4081020" y="0"/>
          <a:ext cx="5062981" cy="3429000"/>
        </p:xfrm>
        <a:graphic>
          <a:graphicData uri="http://schemas.openxmlformats.org/presentationml/2006/ole">
            <mc:AlternateContent xmlns:mc="http://schemas.openxmlformats.org/markup-compatibility/2006">
              <mc:Choice xmlns:v="urn:schemas-microsoft-com:vml" Requires="v">
                <p:oleObj spid="_x0000_s1029" name="Image" r:id="rId4" imgW="6875720" imgH="4656959" progId="">
                  <p:embed/>
                </p:oleObj>
              </mc:Choice>
              <mc:Fallback>
                <p:oleObj name="Image" r:id="rId4" imgW="6875720" imgH="4656959" progId="">
                  <p:embed/>
                  <p:pic>
                    <p:nvPicPr>
                      <p:cNvPr id="0" name="Picture 2"/>
                      <p:cNvPicPr>
                        <a:picLocks noChangeAspect="1" noChangeArrowheads="1"/>
                      </p:cNvPicPr>
                      <p:nvPr/>
                    </p:nvPicPr>
                    <p:blipFill>
                      <a:blip r:embed="rId5">
                        <a:lum bright="-12000" contrast="16000"/>
                        <a:extLst>
                          <a:ext uri="{28A0092B-C50C-407E-A947-70E740481C1C}">
                            <a14:useLocalDpi xmlns:a14="http://schemas.microsoft.com/office/drawing/2010/main" val="0"/>
                          </a:ext>
                        </a:extLst>
                      </a:blip>
                      <a:srcRect/>
                      <a:stretch>
                        <a:fillRect/>
                      </a:stretch>
                    </p:blipFill>
                    <p:spPr bwMode="auto">
                      <a:xfrm>
                        <a:off x="4081020" y="0"/>
                        <a:ext cx="5062981" cy="342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7" name="Picture 7" descr="Gasu, Joselo"/>
          <p:cNvPicPr>
            <a:picLocks noChangeAspect="1" noChangeArrowheads="1"/>
          </p:cNvPicPr>
          <p:nvPr/>
        </p:nvPicPr>
        <p:blipFill>
          <a:blip r:embed="rId6" cstate="print">
            <a:lum bright="-6000" contrast="24000"/>
          </a:blip>
          <a:srcRect/>
          <a:stretch>
            <a:fillRect/>
          </a:stretch>
        </p:blipFill>
        <p:spPr>
          <a:xfrm>
            <a:off x="-1" y="0"/>
            <a:ext cx="4718547" cy="3500438"/>
          </a:xfrm>
          <a:prstGeom prst="rect">
            <a:avLst/>
          </a:prstGeom>
          <a:noFill/>
          <a:ln/>
        </p:spPr>
      </p:pic>
    </p:spTree>
  </p:cSld>
  <p:clrMapOvr>
    <a:masterClrMapping/>
  </p:clrMapOvr>
  <p:transition advClick="0" advTm="10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2000"/>
                                        <p:tgtEl>
                                          <p:spTgt spid="6"/>
                                        </p:tgtEl>
                                      </p:cBhvr>
                                    </p:animEffect>
                                  </p:childTnLst>
                                </p:cTn>
                              </p:par>
                              <p:par>
                                <p:cTn id="13" presetID="42"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anim calcmode="lin" valueType="num">
                                      <p:cBhvr>
                                        <p:cTn id="16" dur="1000" fill="hold"/>
                                        <p:tgtEl>
                                          <p:spTgt spid="5"/>
                                        </p:tgtEl>
                                        <p:attrNameLst>
                                          <p:attrName>ppt_x</p:attrName>
                                        </p:attrNameLst>
                                      </p:cBhvr>
                                      <p:tavLst>
                                        <p:tav tm="0">
                                          <p:val>
                                            <p:strVal val="#ppt_x"/>
                                          </p:val>
                                        </p:tav>
                                        <p:tav tm="100000">
                                          <p:val>
                                            <p:strVal val="#ppt_x"/>
                                          </p:val>
                                        </p:tav>
                                      </p:tavLst>
                                    </p:anim>
                                    <p:anim calcmode="lin" valueType="num">
                                      <p:cBhvr>
                                        <p:cTn id="17"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xit" presetSubtype="0" fill="hold" nodeType="clickEffect">
                                  <p:stCondLst>
                                    <p:cond delay="0"/>
                                  </p:stCondLst>
                                  <p:childTnLst>
                                    <p:animEffect transition="out" filter="fade">
                                      <p:cBhvr>
                                        <p:cTn id="21" dur="2000"/>
                                        <p:tgtEl>
                                          <p:spTgt spid="7"/>
                                        </p:tgtEl>
                                      </p:cBhvr>
                                    </p:animEffect>
                                    <p:anim calcmode="lin" valueType="num">
                                      <p:cBhvr>
                                        <p:cTn id="22" dur="2000"/>
                                        <p:tgtEl>
                                          <p:spTgt spid="7"/>
                                        </p:tgtEl>
                                        <p:attrNameLst>
                                          <p:attrName>ppt_x</p:attrName>
                                        </p:attrNameLst>
                                      </p:cBhvr>
                                      <p:tavLst>
                                        <p:tav tm="0">
                                          <p:val>
                                            <p:strVal val="ppt_x"/>
                                          </p:val>
                                        </p:tav>
                                        <p:tav tm="100000">
                                          <p:val>
                                            <p:strVal val="ppt_x"/>
                                          </p:val>
                                        </p:tav>
                                      </p:tavLst>
                                    </p:anim>
                                    <p:anim calcmode="lin" valueType="num">
                                      <p:cBhvr>
                                        <p:cTn id="23" dur="2000"/>
                                        <p:tgtEl>
                                          <p:spTgt spid="7"/>
                                        </p:tgtEl>
                                        <p:attrNameLst>
                                          <p:attrName>ppt_y</p:attrName>
                                        </p:attrNameLst>
                                      </p:cBhvr>
                                      <p:tavLst>
                                        <p:tav tm="0">
                                          <p:val>
                                            <p:strVal val="ppt_y"/>
                                          </p:val>
                                        </p:tav>
                                        <p:tav tm="100000">
                                          <p:val>
                                            <p:strVal val="ppt_y+.1"/>
                                          </p:val>
                                        </p:tav>
                                      </p:tavLst>
                                    </p:anim>
                                    <p:set>
                                      <p:cBhvr>
                                        <p:cTn id="24" dur="1" fill="hold">
                                          <p:stCondLst>
                                            <p:cond delay="1999"/>
                                          </p:stCondLst>
                                        </p:cTn>
                                        <p:tgtEl>
                                          <p:spTgt spid="7"/>
                                        </p:tgtEl>
                                        <p:attrNameLst>
                                          <p:attrName>style.visibility</p:attrName>
                                        </p:attrNameLst>
                                      </p:cBhvr>
                                      <p:to>
                                        <p:strVal val="hidden"/>
                                      </p:to>
                                    </p:set>
                                  </p:childTnLst>
                                </p:cTn>
                              </p:par>
                              <p:par>
                                <p:cTn id="25" presetID="42" presetClass="exit" presetSubtype="0" fill="hold" nodeType="withEffect">
                                  <p:stCondLst>
                                    <p:cond delay="0"/>
                                  </p:stCondLst>
                                  <p:childTnLst>
                                    <p:animEffect transition="out" filter="fade">
                                      <p:cBhvr>
                                        <p:cTn id="26" dur="2000"/>
                                        <p:tgtEl>
                                          <p:spTgt spid="5"/>
                                        </p:tgtEl>
                                      </p:cBhvr>
                                    </p:animEffect>
                                    <p:anim calcmode="lin" valueType="num">
                                      <p:cBhvr>
                                        <p:cTn id="27" dur="2000"/>
                                        <p:tgtEl>
                                          <p:spTgt spid="5"/>
                                        </p:tgtEl>
                                        <p:attrNameLst>
                                          <p:attrName>ppt_x</p:attrName>
                                        </p:attrNameLst>
                                      </p:cBhvr>
                                      <p:tavLst>
                                        <p:tav tm="0">
                                          <p:val>
                                            <p:strVal val="ppt_x"/>
                                          </p:val>
                                        </p:tav>
                                        <p:tav tm="100000">
                                          <p:val>
                                            <p:strVal val="ppt_x"/>
                                          </p:val>
                                        </p:tav>
                                      </p:tavLst>
                                    </p:anim>
                                    <p:anim calcmode="lin" valueType="num">
                                      <p:cBhvr>
                                        <p:cTn id="28" dur="2000"/>
                                        <p:tgtEl>
                                          <p:spTgt spid="5"/>
                                        </p:tgtEl>
                                        <p:attrNameLst>
                                          <p:attrName>ppt_y</p:attrName>
                                        </p:attrNameLst>
                                      </p:cBhvr>
                                      <p:tavLst>
                                        <p:tav tm="0">
                                          <p:val>
                                            <p:strVal val="ppt_y"/>
                                          </p:val>
                                        </p:tav>
                                        <p:tav tm="100000">
                                          <p:val>
                                            <p:strVal val="ppt_y+.1"/>
                                          </p:val>
                                        </p:tav>
                                      </p:tavLst>
                                    </p:anim>
                                    <p:set>
                                      <p:cBhvr>
                                        <p:cTn id="29" dur="1" fill="hold">
                                          <p:stCondLst>
                                            <p:cond delay="1999"/>
                                          </p:stCondLst>
                                        </p:cTn>
                                        <p:tgtEl>
                                          <p:spTgt spid="5"/>
                                        </p:tgtEl>
                                        <p:attrNameLst>
                                          <p:attrName>style.visibility</p:attrName>
                                        </p:attrNameLst>
                                      </p:cBhvr>
                                      <p:to>
                                        <p:strVal val="hidden"/>
                                      </p:to>
                                    </p:set>
                                  </p:childTnLst>
                                </p:cTn>
                              </p:par>
                              <p:par>
                                <p:cTn id="30" presetID="42" presetClass="exit" presetSubtype="0" fill="hold" nodeType="withEffect">
                                  <p:stCondLst>
                                    <p:cond delay="0"/>
                                  </p:stCondLst>
                                  <p:childTnLst>
                                    <p:animEffect transition="out" filter="fade">
                                      <p:cBhvr>
                                        <p:cTn id="31" dur="2000"/>
                                        <p:tgtEl>
                                          <p:spTgt spid="6"/>
                                        </p:tgtEl>
                                      </p:cBhvr>
                                    </p:animEffect>
                                    <p:anim calcmode="lin" valueType="num">
                                      <p:cBhvr>
                                        <p:cTn id="32" dur="2000"/>
                                        <p:tgtEl>
                                          <p:spTgt spid="6"/>
                                        </p:tgtEl>
                                        <p:attrNameLst>
                                          <p:attrName>ppt_x</p:attrName>
                                        </p:attrNameLst>
                                      </p:cBhvr>
                                      <p:tavLst>
                                        <p:tav tm="0">
                                          <p:val>
                                            <p:strVal val="ppt_x"/>
                                          </p:val>
                                        </p:tav>
                                        <p:tav tm="100000">
                                          <p:val>
                                            <p:strVal val="ppt_x"/>
                                          </p:val>
                                        </p:tav>
                                      </p:tavLst>
                                    </p:anim>
                                    <p:anim calcmode="lin" valueType="num">
                                      <p:cBhvr>
                                        <p:cTn id="33" dur="2000"/>
                                        <p:tgtEl>
                                          <p:spTgt spid="6"/>
                                        </p:tgtEl>
                                        <p:attrNameLst>
                                          <p:attrName>ppt_y</p:attrName>
                                        </p:attrNameLst>
                                      </p:cBhvr>
                                      <p:tavLst>
                                        <p:tav tm="0">
                                          <p:val>
                                            <p:strVal val="ppt_y"/>
                                          </p:val>
                                        </p:tav>
                                        <p:tav tm="100000">
                                          <p:val>
                                            <p:strVal val="ppt_y+.1"/>
                                          </p:val>
                                        </p:tav>
                                      </p:tavLst>
                                    </p:anim>
                                    <p:set>
                                      <p:cBhvr>
                                        <p:cTn id="34" dur="1" fill="hold">
                                          <p:stCondLst>
                                            <p:cond delay="19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6" name="Text Box 16"/>
          <p:cNvSpPr txBox="1">
            <a:spLocks noChangeArrowheads="1"/>
          </p:cNvSpPr>
          <p:nvPr/>
        </p:nvSpPr>
        <p:spPr bwMode="auto">
          <a:xfrm>
            <a:off x="357188" y="2000250"/>
            <a:ext cx="3929062" cy="2308324"/>
          </a:xfrm>
          <a:prstGeom prst="rect">
            <a:avLst/>
          </a:prstGeom>
          <a:noFill/>
          <a:ln w="9525">
            <a:noFill/>
            <a:miter lim="800000"/>
            <a:headEnd/>
            <a:tailEnd/>
          </a:ln>
        </p:spPr>
        <p:txBody>
          <a:bodyPr>
            <a:spAutoFit/>
          </a:bodyPr>
          <a:lstStyle/>
          <a:p>
            <a:pPr algn="l">
              <a:spcBef>
                <a:spcPct val="50000"/>
              </a:spcBef>
              <a:defRPr/>
            </a:pPr>
            <a:r>
              <a:rPr lang="es-ES_tradnl" sz="2400" b="1" dirty="0" smtClean="0">
                <a:solidFill>
                  <a:schemeClr val="tx1">
                    <a:lumMod val="95000"/>
                    <a:lumOff val="5000"/>
                  </a:schemeClr>
                </a:solidFill>
                <a:latin typeface="Calibri" pitchFamily="34" charset="0"/>
              </a:rPr>
              <a:t>“Tan pronto hayan oído la señal, dejando todo cuanto tuvieren entre manos...”</a:t>
            </a:r>
            <a:endParaRPr lang="es-ES_tradnl" sz="2400" b="1" dirty="0">
              <a:solidFill>
                <a:schemeClr val="tx1">
                  <a:lumMod val="95000"/>
                  <a:lumOff val="5000"/>
                </a:schemeClr>
              </a:solidFill>
              <a:latin typeface="Calibri" pitchFamily="34" charset="0"/>
            </a:endParaRPr>
          </a:p>
          <a:p>
            <a:pPr algn="l">
              <a:spcBef>
                <a:spcPct val="50000"/>
              </a:spcBef>
              <a:defRPr/>
            </a:pPr>
            <a:r>
              <a:rPr lang="es-ES_tradnl" sz="2400" b="1" i="1" dirty="0" smtClean="0">
                <a:solidFill>
                  <a:schemeClr val="tx1">
                    <a:lumMod val="95000"/>
                    <a:lumOff val="5000"/>
                  </a:schemeClr>
                </a:solidFill>
                <a:latin typeface="Calibri" pitchFamily="34" charset="0"/>
              </a:rPr>
              <a:t>RB 43</a:t>
            </a:r>
            <a:r>
              <a:rPr lang="es-ES_tradnl" sz="2400" b="1" i="1" dirty="0">
                <a:solidFill>
                  <a:schemeClr val="tx1">
                    <a:lumMod val="95000"/>
                    <a:lumOff val="5000"/>
                  </a:schemeClr>
                </a:solidFill>
                <a:latin typeface="Calibri" pitchFamily="34" charset="0"/>
              </a:rPr>
              <a:t>, 1</a:t>
            </a:r>
          </a:p>
          <a:p>
            <a:pPr algn="l">
              <a:spcBef>
                <a:spcPct val="50000"/>
              </a:spcBef>
              <a:defRPr/>
            </a:pPr>
            <a:endParaRPr lang="es-ES_tradnl" sz="2400" b="1" dirty="0">
              <a:solidFill>
                <a:schemeClr val="tx1">
                  <a:lumMod val="95000"/>
                  <a:lumOff val="5000"/>
                </a:schemeClr>
              </a:solidFill>
              <a:latin typeface="Trajan Pro" pitchFamily="18" charset="0"/>
            </a:endParaRPr>
          </a:p>
        </p:txBody>
      </p:sp>
      <p:sp>
        <p:nvSpPr>
          <p:cNvPr id="32771" name="Rectangle 1028"/>
          <p:cNvSpPr>
            <a:spLocks noChangeArrowheads="1"/>
          </p:cNvSpPr>
          <p:nvPr/>
        </p:nvSpPr>
        <p:spPr bwMode="auto">
          <a:xfrm>
            <a:off x="3051175" y="-26988"/>
            <a:ext cx="5546968" cy="1446550"/>
          </a:xfrm>
          <a:prstGeom prst="rect">
            <a:avLst/>
          </a:prstGeom>
          <a:noFill/>
          <a:ln w="9525">
            <a:noFill/>
            <a:miter lim="800000"/>
            <a:headEnd/>
            <a:tailEnd/>
          </a:ln>
        </p:spPr>
        <p:txBody>
          <a:bodyPr wrap="none">
            <a:spAutoFit/>
          </a:bodyPr>
          <a:lstStyle/>
          <a:p>
            <a:pPr>
              <a:lnSpc>
                <a:spcPct val="200000"/>
              </a:lnSpc>
            </a:pPr>
            <a:r>
              <a:rPr lang="es-CL" sz="4400" b="1" dirty="0" smtClean="0">
                <a:latin typeface="Calibri" pitchFamily="34" charset="0"/>
              </a:rPr>
              <a:t>La Liturgia de las Horas</a:t>
            </a:r>
            <a:endParaRPr lang="es-CL" sz="4400" dirty="0">
              <a:latin typeface="Calibri" pitchFamily="34" charset="0"/>
            </a:endParaRPr>
          </a:p>
        </p:txBody>
      </p:sp>
      <p:pic>
        <p:nvPicPr>
          <p:cNvPr id="32772" name="8 Imagen" descr="F1050036.JPG"/>
          <p:cNvPicPr>
            <a:picLocks noChangeAspect="1"/>
          </p:cNvPicPr>
          <p:nvPr/>
        </p:nvPicPr>
        <p:blipFill>
          <a:blip r:embed="rId3"/>
          <a:srcRect/>
          <a:stretch>
            <a:fillRect/>
          </a:stretch>
        </p:blipFill>
        <p:spPr bwMode="auto">
          <a:xfrm>
            <a:off x="4643438" y="1928813"/>
            <a:ext cx="4500562" cy="4929187"/>
          </a:xfrm>
          <a:prstGeom prst="rect">
            <a:avLst/>
          </a:prstGeom>
          <a:noFill/>
          <a:ln w="9525">
            <a:noFill/>
            <a:miter lim="800000"/>
            <a:headEnd/>
            <a:tailEnd/>
          </a:ln>
        </p:spPr>
      </p:pic>
    </p:spTree>
  </p:cSld>
  <p:clrMapOvr>
    <a:masterClrMapping/>
  </p:clrMapOvr>
  <p:transition advClick="0" advTm="10000"/>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CL" dirty="0"/>
          </a:p>
        </p:txBody>
      </p:sp>
      <p:sp>
        <p:nvSpPr>
          <p:cNvPr id="3" name="2 Marcador de contenido"/>
          <p:cNvSpPr>
            <a:spLocks noGrp="1"/>
          </p:cNvSpPr>
          <p:nvPr>
            <p:ph sz="half" idx="1"/>
          </p:nvPr>
        </p:nvSpPr>
        <p:spPr/>
        <p:txBody>
          <a:bodyPr/>
          <a:lstStyle/>
          <a:p>
            <a:endParaRPr lang="es-CL"/>
          </a:p>
        </p:txBody>
      </p:sp>
      <p:sp>
        <p:nvSpPr>
          <p:cNvPr id="4" name="3 Marcador de texto"/>
          <p:cNvSpPr>
            <a:spLocks noGrp="1"/>
          </p:cNvSpPr>
          <p:nvPr>
            <p:ph type="body" sz="half" idx="2"/>
          </p:nvPr>
        </p:nvSpPr>
        <p:spPr/>
        <p:txBody>
          <a:bodyPr/>
          <a:lstStyle/>
          <a:p>
            <a:endParaRPr lang="es-CL"/>
          </a:p>
        </p:txBody>
      </p:sp>
      <p:pic>
        <p:nvPicPr>
          <p:cNvPr id="7" name="Picture 12" descr="28"/>
          <p:cNvPicPr>
            <a:picLocks noChangeAspect="1" noChangeArrowheads="1"/>
          </p:cNvPicPr>
          <p:nvPr/>
        </p:nvPicPr>
        <p:blipFill>
          <a:blip r:embed="rId2"/>
          <a:srcRect/>
          <a:stretch>
            <a:fillRect/>
          </a:stretch>
        </p:blipFill>
        <p:spPr bwMode="auto">
          <a:xfrm>
            <a:off x="-1" y="500066"/>
            <a:ext cx="9180723" cy="5786454"/>
          </a:xfrm>
          <a:prstGeom prst="rect">
            <a:avLst/>
          </a:prstGeom>
          <a:noFill/>
        </p:spPr>
      </p:pic>
    </p:spTree>
  </p:cSld>
  <p:clrMapOvr>
    <a:masterClrMapping/>
  </p:clrMapOvr>
  <p:transition advClick="0" advTm="10000"/>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ext Box 4"/>
          <p:cNvSpPr txBox="1">
            <a:spLocks noChangeArrowheads="1"/>
          </p:cNvSpPr>
          <p:nvPr/>
        </p:nvSpPr>
        <p:spPr bwMode="auto">
          <a:xfrm>
            <a:off x="0" y="381000"/>
            <a:ext cx="6553200" cy="457200"/>
          </a:xfrm>
          <a:prstGeom prst="rect">
            <a:avLst/>
          </a:prstGeom>
          <a:noFill/>
          <a:ln w="9525">
            <a:noFill/>
            <a:miter lim="800000"/>
            <a:headEnd/>
            <a:tailEnd/>
          </a:ln>
        </p:spPr>
        <p:txBody>
          <a:bodyPr>
            <a:spAutoFit/>
          </a:bodyPr>
          <a:lstStyle/>
          <a:p>
            <a:pPr algn="l">
              <a:spcBef>
                <a:spcPct val="50000"/>
              </a:spcBef>
            </a:pPr>
            <a:endParaRPr lang="es-ES_tradnl" sz="2400">
              <a:latin typeface="Times New Roman" pitchFamily="18" charset="0"/>
            </a:endParaRPr>
          </a:p>
        </p:txBody>
      </p:sp>
      <p:pic>
        <p:nvPicPr>
          <p:cNvPr id="33795" name="Picture 10" descr="C:\WINDOWS\Escritorio\publica\alejandra valle\fotos optimizadas\24.jpg"/>
          <p:cNvPicPr>
            <a:picLocks noChangeAspect="1" noChangeArrowheads="1"/>
          </p:cNvPicPr>
          <p:nvPr/>
        </p:nvPicPr>
        <p:blipFill>
          <a:blip r:embed="rId3"/>
          <a:srcRect/>
          <a:stretch>
            <a:fillRect/>
          </a:stretch>
        </p:blipFill>
        <p:spPr bwMode="auto">
          <a:xfrm>
            <a:off x="0" y="2251075"/>
            <a:ext cx="9144000" cy="4606925"/>
          </a:xfrm>
          <a:prstGeom prst="rect">
            <a:avLst/>
          </a:prstGeom>
          <a:noFill/>
          <a:ln w="9525">
            <a:noFill/>
            <a:miter lim="800000"/>
            <a:headEnd/>
            <a:tailEnd/>
          </a:ln>
        </p:spPr>
      </p:pic>
      <p:sp>
        <p:nvSpPr>
          <p:cNvPr id="33796" name="Text Box 13"/>
          <p:cNvSpPr txBox="1">
            <a:spLocks noChangeArrowheads="1"/>
          </p:cNvSpPr>
          <p:nvPr/>
        </p:nvSpPr>
        <p:spPr bwMode="auto">
          <a:xfrm>
            <a:off x="1285852" y="571480"/>
            <a:ext cx="6572296" cy="1200329"/>
          </a:xfrm>
          <a:prstGeom prst="rect">
            <a:avLst/>
          </a:prstGeom>
          <a:noFill/>
          <a:ln w="9525">
            <a:noFill/>
            <a:miter lim="800000"/>
            <a:headEnd/>
            <a:tailEnd/>
          </a:ln>
        </p:spPr>
        <p:txBody>
          <a:bodyPr wrap="square">
            <a:spAutoFit/>
          </a:bodyPr>
          <a:lstStyle/>
          <a:p>
            <a:pPr algn="ctr">
              <a:lnSpc>
                <a:spcPct val="150000"/>
              </a:lnSpc>
            </a:pPr>
            <a:r>
              <a:rPr lang="es-ES" sz="2400" b="1" dirty="0" smtClean="0">
                <a:solidFill>
                  <a:srgbClr val="0D0D0D"/>
                </a:solidFill>
                <a:latin typeface="Calibri" pitchFamily="34" charset="0"/>
              </a:rPr>
              <a:t>La Liturgia de las Horas consagra el curso de cada día de nuestra vida a Dios.</a:t>
            </a:r>
            <a:endParaRPr lang="es-ES_tradnl" sz="2400" b="1" dirty="0">
              <a:solidFill>
                <a:srgbClr val="0D0D0D"/>
              </a:solidFill>
              <a:latin typeface="Calibri" pitchFamily="34" charset="0"/>
            </a:endParaRPr>
          </a:p>
        </p:txBody>
      </p:sp>
    </p:spTree>
  </p:cSld>
  <p:clrMapOvr>
    <a:masterClrMapping/>
  </p:clrMapOvr>
  <p:transition advClick="0" advTm="10000"/>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8" descr="C:\alejandra valle\ultima cena.JPG"/>
          <p:cNvPicPr>
            <a:picLocks noChangeAspect="1" noChangeArrowheads="1"/>
          </p:cNvPicPr>
          <p:nvPr/>
        </p:nvPicPr>
        <p:blipFill>
          <a:blip r:embed="rId3"/>
          <a:srcRect/>
          <a:stretch>
            <a:fillRect/>
          </a:stretch>
        </p:blipFill>
        <p:spPr bwMode="auto">
          <a:xfrm>
            <a:off x="0" y="1874838"/>
            <a:ext cx="9144000" cy="4983162"/>
          </a:xfrm>
          <a:prstGeom prst="rect">
            <a:avLst/>
          </a:prstGeom>
          <a:noFill/>
          <a:ln w="9525">
            <a:noFill/>
            <a:miter lim="800000"/>
            <a:headEnd/>
            <a:tailEnd/>
          </a:ln>
        </p:spPr>
      </p:pic>
      <p:sp>
        <p:nvSpPr>
          <p:cNvPr id="34819" name="Text Box 13"/>
          <p:cNvSpPr txBox="1">
            <a:spLocks noChangeArrowheads="1"/>
          </p:cNvSpPr>
          <p:nvPr/>
        </p:nvSpPr>
        <p:spPr bwMode="auto">
          <a:xfrm>
            <a:off x="1285852" y="142852"/>
            <a:ext cx="6715141" cy="1754326"/>
          </a:xfrm>
          <a:prstGeom prst="rect">
            <a:avLst/>
          </a:prstGeom>
          <a:noFill/>
          <a:ln w="9525">
            <a:noFill/>
            <a:miter lim="800000"/>
            <a:headEnd/>
            <a:tailEnd/>
          </a:ln>
        </p:spPr>
        <p:txBody>
          <a:bodyPr wrap="square">
            <a:spAutoFit/>
          </a:bodyPr>
          <a:lstStyle/>
          <a:p>
            <a:pPr algn="ctr">
              <a:lnSpc>
                <a:spcPct val="150000"/>
              </a:lnSpc>
            </a:pPr>
            <a:r>
              <a:rPr lang="es-ES" sz="2400" b="1" dirty="0" smtClean="0">
                <a:solidFill>
                  <a:srgbClr val="0D0D0D"/>
                </a:solidFill>
                <a:latin typeface="Calibri" pitchFamily="34" charset="0"/>
              </a:rPr>
              <a:t>La Liturgia de las Horas nos prepara para la celebración de la Eucaristía Dominical, “centro y cumbre de la vida cristiana” (SC 10).</a:t>
            </a:r>
            <a:endParaRPr lang="es-ES_tradnl" sz="2400" b="1" dirty="0">
              <a:solidFill>
                <a:srgbClr val="0D0D0D"/>
              </a:solidFill>
              <a:latin typeface="Calibri" pitchFamily="34" charset="0"/>
            </a:endParaRPr>
          </a:p>
        </p:txBody>
      </p:sp>
    </p:spTree>
  </p:cSld>
  <p:clrMapOvr>
    <a:masterClrMapping/>
  </p:clrMapOvr>
  <p:transition advClick="0" advTm="10000"/>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ext Box 3"/>
          <p:cNvSpPr txBox="1">
            <a:spLocks noChangeArrowheads="1"/>
          </p:cNvSpPr>
          <p:nvPr/>
        </p:nvSpPr>
        <p:spPr bwMode="auto">
          <a:xfrm>
            <a:off x="-609600" y="3733800"/>
            <a:ext cx="9677400" cy="336550"/>
          </a:xfrm>
          <a:prstGeom prst="rect">
            <a:avLst/>
          </a:prstGeom>
          <a:noFill/>
          <a:ln w="9525">
            <a:noFill/>
            <a:miter lim="800000"/>
            <a:headEnd/>
            <a:tailEnd/>
          </a:ln>
        </p:spPr>
        <p:txBody>
          <a:bodyPr>
            <a:spAutoFit/>
          </a:bodyPr>
          <a:lstStyle/>
          <a:p>
            <a:pPr>
              <a:lnSpc>
                <a:spcPct val="50000"/>
              </a:lnSpc>
              <a:spcBef>
                <a:spcPct val="50000"/>
              </a:spcBef>
            </a:pPr>
            <a:endParaRPr lang="es-ES_tradnl" sz="3200">
              <a:latin typeface="Univers" pitchFamily="34" charset="0"/>
            </a:endParaRPr>
          </a:p>
        </p:txBody>
      </p:sp>
      <p:sp>
        <p:nvSpPr>
          <p:cNvPr id="9" name="Text Box 16"/>
          <p:cNvSpPr txBox="1">
            <a:spLocks noChangeArrowheads="1"/>
          </p:cNvSpPr>
          <p:nvPr/>
        </p:nvSpPr>
        <p:spPr bwMode="auto">
          <a:xfrm>
            <a:off x="3214688" y="1071563"/>
            <a:ext cx="5929312" cy="2308324"/>
          </a:xfrm>
          <a:prstGeom prst="rect">
            <a:avLst/>
          </a:prstGeom>
          <a:noFill/>
          <a:ln w="9525">
            <a:noFill/>
            <a:miter lim="800000"/>
            <a:headEnd/>
            <a:tailEnd/>
          </a:ln>
        </p:spPr>
        <p:txBody>
          <a:bodyPr>
            <a:spAutoFit/>
          </a:bodyPr>
          <a:lstStyle/>
          <a:p>
            <a:pPr algn="l">
              <a:spcBef>
                <a:spcPct val="50000"/>
              </a:spcBef>
              <a:defRPr/>
            </a:pPr>
            <a:r>
              <a:rPr lang="es-ES_tradnl" sz="2400" b="1" dirty="0" smtClean="0">
                <a:solidFill>
                  <a:schemeClr val="tx1">
                    <a:lumMod val="95000"/>
                    <a:lumOff val="5000"/>
                  </a:schemeClr>
                </a:solidFill>
                <a:latin typeface="Calibri" pitchFamily="34" charset="0"/>
              </a:rPr>
              <a:t>“cuando te dispones a realizar cualquier obra buena, pídele con oración muy insistente que él la lleve a término...”</a:t>
            </a:r>
            <a:endParaRPr lang="es-ES_tradnl" sz="2400" b="1" dirty="0">
              <a:solidFill>
                <a:schemeClr val="tx1">
                  <a:lumMod val="95000"/>
                  <a:lumOff val="5000"/>
                </a:schemeClr>
              </a:solidFill>
              <a:latin typeface="Calibri" pitchFamily="34" charset="0"/>
            </a:endParaRPr>
          </a:p>
          <a:p>
            <a:pPr algn="l">
              <a:spcBef>
                <a:spcPct val="50000"/>
              </a:spcBef>
              <a:defRPr/>
            </a:pPr>
            <a:r>
              <a:rPr lang="es-ES_tradnl" sz="2400" b="1" i="1" dirty="0" smtClean="0">
                <a:solidFill>
                  <a:schemeClr val="tx1">
                    <a:lumMod val="95000"/>
                    <a:lumOff val="5000"/>
                  </a:schemeClr>
                </a:solidFill>
                <a:latin typeface="Calibri" pitchFamily="34" charset="0"/>
              </a:rPr>
              <a:t>RB P</a:t>
            </a:r>
            <a:r>
              <a:rPr lang="es-ES_tradnl" sz="2400" b="1" i="1" dirty="0">
                <a:solidFill>
                  <a:schemeClr val="tx1">
                    <a:lumMod val="95000"/>
                    <a:lumOff val="5000"/>
                  </a:schemeClr>
                </a:solidFill>
                <a:latin typeface="Calibri" pitchFamily="34" charset="0"/>
              </a:rPr>
              <a:t>, 4.</a:t>
            </a:r>
          </a:p>
          <a:p>
            <a:pPr algn="l">
              <a:spcBef>
                <a:spcPct val="50000"/>
              </a:spcBef>
              <a:defRPr/>
            </a:pPr>
            <a:endParaRPr lang="es-ES_tradnl" sz="2400" b="1" dirty="0">
              <a:solidFill>
                <a:schemeClr val="tx1">
                  <a:lumMod val="95000"/>
                  <a:lumOff val="5000"/>
                </a:schemeClr>
              </a:solidFill>
              <a:latin typeface="Calibri" pitchFamily="34" charset="0"/>
            </a:endParaRPr>
          </a:p>
        </p:txBody>
      </p:sp>
      <p:sp>
        <p:nvSpPr>
          <p:cNvPr id="35844" name="Rectangle 1028"/>
          <p:cNvSpPr>
            <a:spLocks noChangeArrowheads="1"/>
          </p:cNvSpPr>
          <p:nvPr/>
        </p:nvSpPr>
        <p:spPr bwMode="auto">
          <a:xfrm>
            <a:off x="722313" y="-71438"/>
            <a:ext cx="2090444" cy="1362809"/>
          </a:xfrm>
          <a:prstGeom prst="rect">
            <a:avLst/>
          </a:prstGeom>
          <a:noFill/>
          <a:ln w="9525">
            <a:noFill/>
            <a:miter lim="800000"/>
            <a:headEnd/>
            <a:tailEnd/>
          </a:ln>
        </p:spPr>
        <p:txBody>
          <a:bodyPr wrap="none">
            <a:spAutoFit/>
          </a:bodyPr>
          <a:lstStyle/>
          <a:p>
            <a:pPr>
              <a:lnSpc>
                <a:spcPct val="200000"/>
              </a:lnSpc>
            </a:pPr>
            <a:r>
              <a:rPr lang="es-CL" sz="4800" b="1" dirty="0" smtClean="0">
                <a:latin typeface="Calibri" pitchFamily="34" charset="0"/>
              </a:rPr>
              <a:t>Trabajo</a:t>
            </a:r>
            <a:endParaRPr lang="es-CL" sz="2400" dirty="0">
              <a:latin typeface="Calibri" pitchFamily="34" charset="0"/>
            </a:endParaRPr>
          </a:p>
        </p:txBody>
      </p:sp>
      <p:pic>
        <p:nvPicPr>
          <p:cNvPr id="35845" name="Picture 9" descr="G:\FOTOS MAM\trabajos.JPG"/>
          <p:cNvPicPr>
            <a:picLocks noChangeAspect="1" noChangeArrowheads="1"/>
          </p:cNvPicPr>
          <p:nvPr/>
        </p:nvPicPr>
        <p:blipFill>
          <a:blip r:embed="rId3"/>
          <a:srcRect/>
          <a:stretch>
            <a:fillRect/>
          </a:stretch>
        </p:blipFill>
        <p:spPr bwMode="auto">
          <a:xfrm>
            <a:off x="3214688" y="3236913"/>
            <a:ext cx="5929312" cy="3621087"/>
          </a:xfrm>
          <a:prstGeom prst="rect">
            <a:avLst/>
          </a:prstGeom>
          <a:noFill/>
          <a:ln w="9525">
            <a:noFill/>
            <a:miter lim="800000"/>
            <a:headEnd/>
            <a:tailEnd/>
          </a:ln>
        </p:spPr>
      </p:pic>
    </p:spTree>
  </p:cSld>
  <p:clrMapOvr>
    <a:masterClrMapping/>
  </p:clrMapOvr>
  <p:transition advClick="0" advTm="10000"/>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ext Box 6"/>
          <p:cNvSpPr txBox="1">
            <a:spLocks noChangeArrowheads="1"/>
          </p:cNvSpPr>
          <p:nvPr/>
        </p:nvSpPr>
        <p:spPr bwMode="auto">
          <a:xfrm>
            <a:off x="57150" y="214313"/>
            <a:ext cx="8586788" cy="1754326"/>
          </a:xfrm>
          <a:prstGeom prst="rect">
            <a:avLst/>
          </a:prstGeom>
          <a:noFill/>
          <a:ln w="9525">
            <a:noFill/>
            <a:miter lim="800000"/>
            <a:headEnd/>
            <a:tailEnd/>
          </a:ln>
        </p:spPr>
        <p:txBody>
          <a:bodyPr>
            <a:spAutoFit/>
          </a:bodyPr>
          <a:lstStyle/>
          <a:p>
            <a:pPr marL="381000" lvl="2" algn="ctr">
              <a:lnSpc>
                <a:spcPct val="150000"/>
              </a:lnSpc>
            </a:pPr>
            <a:r>
              <a:rPr lang="es-CL" sz="2400" b="1" dirty="0" smtClean="0">
                <a:solidFill>
                  <a:srgbClr val="0D0D0D"/>
                </a:solidFill>
                <a:latin typeface="Calibri" pitchFamily="34" charset="0"/>
              </a:rPr>
              <a:t>Damos mucha importancia a trabajar juntos en el Movimiento. Porque de esta manera, con otros miembros, somos capaces de rezar la Liturgia de la Horas en comunidad. </a:t>
            </a:r>
            <a:endParaRPr lang="es-CL" sz="2300" b="1" dirty="0">
              <a:solidFill>
                <a:srgbClr val="0D0D0D"/>
              </a:solidFill>
              <a:latin typeface="Trajan Pro" pitchFamily="18" charset="0"/>
            </a:endParaRPr>
          </a:p>
        </p:txBody>
      </p:sp>
      <p:pic>
        <p:nvPicPr>
          <p:cNvPr id="36867" name="9 Imagen" descr="IMG_0098.JPG"/>
          <p:cNvPicPr>
            <a:picLocks noChangeAspect="1"/>
          </p:cNvPicPr>
          <p:nvPr/>
        </p:nvPicPr>
        <p:blipFill>
          <a:blip r:embed="rId3"/>
          <a:srcRect/>
          <a:stretch>
            <a:fillRect/>
          </a:stretch>
        </p:blipFill>
        <p:spPr bwMode="auto">
          <a:xfrm>
            <a:off x="0" y="2643188"/>
            <a:ext cx="9144000" cy="4214812"/>
          </a:xfrm>
          <a:prstGeom prst="rect">
            <a:avLst/>
          </a:prstGeom>
          <a:noFill/>
          <a:ln w="9525">
            <a:noFill/>
            <a:miter lim="800000"/>
            <a:headEnd/>
            <a:tailEnd/>
          </a:ln>
        </p:spPr>
      </p:pic>
    </p:spTree>
  </p:cSld>
  <p:clrMapOvr>
    <a:masterClrMapping/>
  </p:clrMapOvr>
  <p:transition advClick="0" advTm="10000"/>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ext Box 3"/>
          <p:cNvSpPr txBox="1">
            <a:spLocks noChangeArrowheads="1"/>
          </p:cNvSpPr>
          <p:nvPr/>
        </p:nvSpPr>
        <p:spPr bwMode="auto">
          <a:xfrm>
            <a:off x="-609600" y="3733800"/>
            <a:ext cx="9677400" cy="336550"/>
          </a:xfrm>
          <a:prstGeom prst="rect">
            <a:avLst/>
          </a:prstGeom>
          <a:noFill/>
          <a:ln w="9525">
            <a:noFill/>
            <a:miter lim="800000"/>
            <a:headEnd/>
            <a:tailEnd/>
          </a:ln>
        </p:spPr>
        <p:txBody>
          <a:bodyPr>
            <a:spAutoFit/>
          </a:bodyPr>
          <a:lstStyle/>
          <a:p>
            <a:pPr>
              <a:lnSpc>
                <a:spcPct val="50000"/>
              </a:lnSpc>
              <a:spcBef>
                <a:spcPct val="50000"/>
              </a:spcBef>
            </a:pPr>
            <a:endParaRPr lang="es-ES_tradnl" sz="3200">
              <a:latin typeface="Univers" pitchFamily="34" charset="0"/>
            </a:endParaRPr>
          </a:p>
        </p:txBody>
      </p:sp>
      <p:sp>
        <p:nvSpPr>
          <p:cNvPr id="9" name="Text Box 16"/>
          <p:cNvSpPr txBox="1">
            <a:spLocks noChangeArrowheads="1"/>
          </p:cNvSpPr>
          <p:nvPr/>
        </p:nvSpPr>
        <p:spPr bwMode="auto">
          <a:xfrm>
            <a:off x="142876" y="4591050"/>
            <a:ext cx="3286116" cy="1384995"/>
          </a:xfrm>
          <a:prstGeom prst="rect">
            <a:avLst/>
          </a:prstGeom>
          <a:noFill/>
          <a:ln w="9525">
            <a:noFill/>
            <a:miter lim="800000"/>
            <a:headEnd/>
            <a:tailEnd/>
          </a:ln>
        </p:spPr>
        <p:txBody>
          <a:bodyPr wrap="square">
            <a:spAutoFit/>
          </a:bodyPr>
          <a:lstStyle/>
          <a:p>
            <a:pPr algn="l">
              <a:spcBef>
                <a:spcPct val="50000"/>
              </a:spcBef>
              <a:defRPr/>
            </a:pPr>
            <a:r>
              <a:rPr lang="es-ES_tradnl" sz="2400" b="1" dirty="0" smtClean="0">
                <a:solidFill>
                  <a:schemeClr val="tx1">
                    <a:lumMod val="95000"/>
                    <a:lumOff val="5000"/>
                  </a:schemeClr>
                </a:solidFill>
                <a:latin typeface="Calibri" pitchFamily="34" charset="0"/>
              </a:rPr>
              <a:t>“Que los hermanos se sirvan unos a otros…”</a:t>
            </a:r>
            <a:endParaRPr lang="es-ES_tradnl" sz="2400" b="1" dirty="0">
              <a:solidFill>
                <a:schemeClr val="tx1">
                  <a:lumMod val="95000"/>
                  <a:lumOff val="5000"/>
                </a:schemeClr>
              </a:solidFill>
              <a:latin typeface="Calibri" pitchFamily="34" charset="0"/>
            </a:endParaRPr>
          </a:p>
          <a:p>
            <a:pPr algn="l">
              <a:spcBef>
                <a:spcPct val="50000"/>
              </a:spcBef>
              <a:defRPr/>
            </a:pPr>
            <a:r>
              <a:rPr lang="es-ES_tradnl" sz="2400" b="1" i="1" dirty="0" smtClean="0">
                <a:solidFill>
                  <a:schemeClr val="tx1">
                    <a:lumMod val="95000"/>
                    <a:lumOff val="5000"/>
                  </a:schemeClr>
                </a:solidFill>
                <a:latin typeface="Calibri" pitchFamily="34" charset="0"/>
              </a:rPr>
              <a:t>RB 35</a:t>
            </a:r>
            <a:r>
              <a:rPr lang="es-ES_tradnl" sz="2400" b="1" i="1" dirty="0">
                <a:solidFill>
                  <a:schemeClr val="tx1">
                    <a:lumMod val="95000"/>
                    <a:lumOff val="5000"/>
                  </a:schemeClr>
                </a:solidFill>
                <a:latin typeface="Calibri" pitchFamily="34" charset="0"/>
              </a:rPr>
              <a:t>, 1.</a:t>
            </a:r>
            <a:endParaRPr lang="es-ES_tradnl" sz="2400" b="1" dirty="0">
              <a:solidFill>
                <a:schemeClr val="tx1">
                  <a:lumMod val="95000"/>
                  <a:lumOff val="5000"/>
                </a:schemeClr>
              </a:solidFill>
              <a:latin typeface="Calibri" pitchFamily="34" charset="0"/>
            </a:endParaRPr>
          </a:p>
        </p:txBody>
      </p:sp>
      <p:sp>
        <p:nvSpPr>
          <p:cNvPr id="37892" name="Rectangle 1028"/>
          <p:cNvSpPr>
            <a:spLocks noChangeArrowheads="1"/>
          </p:cNvSpPr>
          <p:nvPr/>
        </p:nvSpPr>
        <p:spPr bwMode="auto">
          <a:xfrm>
            <a:off x="1585913" y="-71438"/>
            <a:ext cx="4626972" cy="1362809"/>
          </a:xfrm>
          <a:prstGeom prst="rect">
            <a:avLst/>
          </a:prstGeom>
          <a:noFill/>
          <a:ln w="9525">
            <a:noFill/>
            <a:miter lim="800000"/>
            <a:headEnd/>
            <a:tailEnd/>
          </a:ln>
        </p:spPr>
        <p:txBody>
          <a:bodyPr wrap="none">
            <a:spAutoFit/>
          </a:bodyPr>
          <a:lstStyle/>
          <a:p>
            <a:pPr>
              <a:lnSpc>
                <a:spcPct val="200000"/>
              </a:lnSpc>
            </a:pPr>
            <a:r>
              <a:rPr lang="es-CL" sz="4800" b="1" dirty="0" smtClean="0">
                <a:latin typeface="Calibri" pitchFamily="34" charset="0"/>
              </a:rPr>
              <a:t>Vida Comunitaria</a:t>
            </a:r>
            <a:endParaRPr lang="es-CL" sz="2400" dirty="0">
              <a:latin typeface="Calibri" pitchFamily="34" charset="0"/>
            </a:endParaRPr>
          </a:p>
        </p:txBody>
      </p:sp>
      <p:pic>
        <p:nvPicPr>
          <p:cNvPr id="37893" name="10 Imagen" descr="006_6.JPG"/>
          <p:cNvPicPr>
            <a:picLocks noChangeAspect="1"/>
          </p:cNvPicPr>
          <p:nvPr/>
        </p:nvPicPr>
        <p:blipFill>
          <a:blip r:embed="rId3"/>
          <a:srcRect/>
          <a:stretch>
            <a:fillRect/>
          </a:stretch>
        </p:blipFill>
        <p:spPr bwMode="auto">
          <a:xfrm>
            <a:off x="3536950" y="2643188"/>
            <a:ext cx="5607050" cy="4214812"/>
          </a:xfrm>
          <a:prstGeom prst="rect">
            <a:avLst/>
          </a:prstGeom>
          <a:noFill/>
          <a:ln w="9525">
            <a:noFill/>
            <a:miter lim="800000"/>
            <a:headEnd/>
            <a:tailEnd/>
          </a:ln>
        </p:spPr>
      </p:pic>
    </p:spTree>
  </p:cSld>
  <p:clrMapOvr>
    <a:masterClrMapping/>
  </p:clrMapOvr>
  <p:transition advClick="0" advTm="10000"/>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10" descr="C:\WINDOWS\Escritorio\publica\alejandra valle\fotos optimizadas\37.gif"/>
          <p:cNvPicPr>
            <a:picLocks noChangeAspect="1" noChangeArrowheads="1"/>
          </p:cNvPicPr>
          <p:nvPr/>
        </p:nvPicPr>
        <p:blipFill>
          <a:blip r:embed="rId3"/>
          <a:srcRect/>
          <a:stretch>
            <a:fillRect/>
          </a:stretch>
        </p:blipFill>
        <p:spPr bwMode="auto">
          <a:xfrm>
            <a:off x="7392988" y="150813"/>
            <a:ext cx="1751012" cy="6707187"/>
          </a:xfrm>
          <a:prstGeom prst="rect">
            <a:avLst/>
          </a:prstGeom>
          <a:noFill/>
          <a:ln w="9525">
            <a:noFill/>
            <a:miter lim="800000"/>
            <a:headEnd/>
            <a:tailEnd/>
          </a:ln>
        </p:spPr>
      </p:pic>
      <p:sp>
        <p:nvSpPr>
          <p:cNvPr id="38915" name="Text Box 13"/>
          <p:cNvSpPr txBox="1">
            <a:spLocks noChangeArrowheads="1"/>
          </p:cNvSpPr>
          <p:nvPr/>
        </p:nvSpPr>
        <p:spPr bwMode="auto">
          <a:xfrm>
            <a:off x="285750" y="1000124"/>
            <a:ext cx="7072332" cy="5262979"/>
          </a:xfrm>
          <a:prstGeom prst="rect">
            <a:avLst/>
          </a:prstGeom>
          <a:noFill/>
          <a:ln w="9525">
            <a:noFill/>
            <a:miter lim="800000"/>
            <a:headEnd/>
            <a:tailEnd/>
          </a:ln>
        </p:spPr>
        <p:txBody>
          <a:bodyPr wrap="square">
            <a:spAutoFit/>
          </a:bodyPr>
          <a:lstStyle/>
          <a:p>
            <a:pPr algn="ctr">
              <a:lnSpc>
                <a:spcPct val="150000"/>
              </a:lnSpc>
            </a:pPr>
            <a:r>
              <a:rPr lang="es-ES_tradnl" sz="3200" b="1" dirty="0" smtClean="0">
                <a:solidFill>
                  <a:srgbClr val="0D0D0D"/>
                </a:solidFill>
                <a:latin typeface="Calibri" pitchFamily="34" charset="0"/>
              </a:rPr>
              <a:t>La vida comunitaria ordenada según la Regla de san Benito es de suma importancia para los miembros de </a:t>
            </a:r>
            <a:r>
              <a:rPr lang="es-ES_tradnl" sz="3200" b="1" dirty="0" err="1" smtClean="0">
                <a:solidFill>
                  <a:srgbClr val="0D0D0D"/>
                </a:solidFill>
                <a:latin typeface="Calibri" pitchFamily="34" charset="0"/>
              </a:rPr>
              <a:t>Manquehue</a:t>
            </a:r>
            <a:r>
              <a:rPr lang="es-ES_tradnl" sz="3200" b="1" dirty="0" smtClean="0">
                <a:solidFill>
                  <a:srgbClr val="0D0D0D"/>
                </a:solidFill>
                <a:latin typeface="Calibri" pitchFamily="34" charset="0"/>
              </a:rPr>
              <a:t>. La Regla organiza nuestra vida de tal forma que “tomando por guía el Evangelio”, “no antepongamos nada a Cristo”.</a:t>
            </a:r>
            <a:endParaRPr lang="es-ES_tradnl" sz="3200" b="1" dirty="0">
              <a:solidFill>
                <a:srgbClr val="0D0D0D"/>
              </a:solidFill>
              <a:latin typeface="Calibri" pitchFamily="34" charset="0"/>
            </a:endParaRPr>
          </a:p>
        </p:txBody>
      </p:sp>
    </p:spTree>
  </p:cSld>
  <p:clrMapOvr>
    <a:masterClrMapping/>
  </p:clrMapOvr>
  <p:transition advClick="0" advTm="10000"/>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14" descr="south-america-image1"/>
          <p:cNvPicPr>
            <a:picLocks noChangeAspect="1" noChangeArrowheads="1"/>
          </p:cNvPicPr>
          <p:nvPr/>
        </p:nvPicPr>
        <p:blipFill>
          <a:blip r:embed="rId3"/>
          <a:srcRect/>
          <a:stretch>
            <a:fillRect/>
          </a:stretch>
        </p:blipFill>
        <p:spPr bwMode="auto">
          <a:xfrm>
            <a:off x="0" y="0"/>
            <a:ext cx="4246563" cy="6858000"/>
          </a:xfrm>
          <a:prstGeom prst="rect">
            <a:avLst/>
          </a:prstGeom>
          <a:noFill/>
          <a:ln w="9525">
            <a:noFill/>
            <a:miter lim="800000"/>
            <a:headEnd/>
            <a:tailEnd/>
          </a:ln>
        </p:spPr>
      </p:pic>
      <p:sp>
        <p:nvSpPr>
          <p:cNvPr id="15363" name="Text Box 10"/>
          <p:cNvSpPr txBox="1">
            <a:spLocks noChangeArrowheads="1"/>
          </p:cNvSpPr>
          <p:nvPr/>
        </p:nvSpPr>
        <p:spPr bwMode="auto">
          <a:xfrm>
            <a:off x="5105400" y="228600"/>
            <a:ext cx="3467128" cy="1769715"/>
          </a:xfrm>
          <a:prstGeom prst="rect">
            <a:avLst/>
          </a:prstGeom>
          <a:noFill/>
          <a:ln w="9525">
            <a:noFill/>
            <a:miter lim="800000"/>
            <a:headEnd/>
            <a:tailEnd/>
          </a:ln>
        </p:spPr>
        <p:txBody>
          <a:bodyPr wrap="square">
            <a:spAutoFit/>
          </a:bodyPr>
          <a:lstStyle/>
          <a:p>
            <a:pPr algn="l">
              <a:spcBef>
                <a:spcPct val="50000"/>
              </a:spcBef>
            </a:pPr>
            <a:r>
              <a:rPr lang="es-ES_tradnl" sz="2800" dirty="0">
                <a:latin typeface="Calibri" pitchFamily="34" charset="0"/>
              </a:rPr>
              <a:t>CHILE</a:t>
            </a:r>
          </a:p>
          <a:p>
            <a:pPr algn="l">
              <a:spcBef>
                <a:spcPct val="50000"/>
              </a:spcBef>
            </a:pPr>
            <a:r>
              <a:rPr lang="es-ES_tradnl" dirty="0">
                <a:latin typeface="Calibri" pitchFamily="34" charset="0"/>
              </a:rPr>
              <a:t>Chile </a:t>
            </a:r>
            <a:r>
              <a:rPr lang="es-ES_tradnl" dirty="0" smtClean="0">
                <a:latin typeface="Calibri" pitchFamily="34" charset="0"/>
              </a:rPr>
              <a:t>es una larga y angosta franja de tierra ubicada al sudoeste de América del Sur, entre la Cordillera de los Andes y el Océano Pacífico. </a:t>
            </a:r>
            <a:endParaRPr lang="es-ES_tradnl" dirty="0">
              <a:latin typeface="Calibri" pitchFamily="34" charset="0"/>
            </a:endParaRPr>
          </a:p>
        </p:txBody>
      </p:sp>
      <p:pic>
        <p:nvPicPr>
          <p:cNvPr id="14348" name="Picture 12" descr="south-america-image1"/>
          <p:cNvPicPr>
            <a:picLocks noChangeAspect="1" noChangeArrowheads="1"/>
          </p:cNvPicPr>
          <p:nvPr/>
        </p:nvPicPr>
        <p:blipFill>
          <a:blip r:embed="rId3">
            <a:lum bright="60000" contrast="-48000"/>
            <a:grayscl/>
          </a:blip>
          <a:srcRect/>
          <a:stretch>
            <a:fillRect/>
          </a:stretch>
        </p:blipFill>
        <p:spPr bwMode="auto">
          <a:xfrm>
            <a:off x="0" y="0"/>
            <a:ext cx="4246563" cy="6858000"/>
          </a:xfrm>
          <a:prstGeom prst="rect">
            <a:avLst/>
          </a:prstGeom>
          <a:noFill/>
          <a:ln w="9525">
            <a:noFill/>
            <a:miter lim="800000"/>
            <a:headEnd/>
            <a:tailEnd/>
          </a:ln>
        </p:spPr>
      </p:pic>
      <p:pic>
        <p:nvPicPr>
          <p:cNvPr id="15365" name="Picture 10" descr="banderaCHILENA"/>
          <p:cNvPicPr>
            <a:picLocks noChangeAspect="1" noChangeArrowheads="1"/>
          </p:cNvPicPr>
          <p:nvPr/>
        </p:nvPicPr>
        <p:blipFill>
          <a:blip r:embed="rId4"/>
          <a:srcRect/>
          <a:stretch>
            <a:fillRect/>
          </a:stretch>
        </p:blipFill>
        <p:spPr bwMode="auto">
          <a:xfrm>
            <a:off x="5148263" y="3833813"/>
            <a:ext cx="3995737" cy="3051175"/>
          </a:xfrm>
          <a:prstGeom prst="rect">
            <a:avLst/>
          </a:prstGeom>
          <a:noFill/>
          <a:ln w="9525">
            <a:noFill/>
            <a:miter lim="800000"/>
            <a:headEnd/>
            <a:tailEnd/>
          </a:ln>
        </p:spPr>
      </p:pic>
      <p:pic>
        <p:nvPicPr>
          <p:cNvPr id="14340" name="Picture 13" descr="C:\WINDOWS\Escritorio\chileLand.gif"/>
          <p:cNvPicPr>
            <a:picLocks noChangeAspect="1" noChangeArrowheads="1"/>
          </p:cNvPicPr>
          <p:nvPr/>
        </p:nvPicPr>
        <p:blipFill>
          <a:blip r:embed="rId5">
            <a:lum bright="12000" contrast="24000"/>
          </a:blip>
          <a:srcRect/>
          <a:stretch>
            <a:fillRect/>
          </a:stretch>
        </p:blipFill>
        <p:spPr bwMode="auto">
          <a:xfrm rot="402751">
            <a:off x="700088" y="2708275"/>
            <a:ext cx="827087" cy="3457575"/>
          </a:xfrm>
          <a:prstGeom prst="rect">
            <a:avLst/>
          </a:prstGeom>
          <a:noFill/>
          <a:ln w="9525">
            <a:noFill/>
            <a:miter lim="800000"/>
            <a:headEnd/>
            <a:tailEnd/>
          </a:ln>
        </p:spPr>
      </p:pic>
    </p:spTree>
  </p:cSld>
  <p:clrMapOvr>
    <a:masterClrMapping/>
  </p:clrMapOvr>
  <p:transition advClick="0" advTm="10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348"/>
                                        </p:tgtEl>
                                        <p:attrNameLst>
                                          <p:attrName>style.visibility</p:attrName>
                                        </p:attrNameLst>
                                      </p:cBhvr>
                                      <p:to>
                                        <p:strVal val="visible"/>
                                      </p:to>
                                    </p:set>
                                    <p:animEffect transition="in" filter="fade">
                                      <p:cBhvr>
                                        <p:cTn id="7" dur="2000"/>
                                        <p:tgtEl>
                                          <p:spTgt spid="14348"/>
                                        </p:tgtEl>
                                      </p:cBhvr>
                                    </p:animEffect>
                                  </p:childTnLst>
                                </p:cTn>
                              </p:par>
                              <p:par>
                                <p:cTn id="8" presetID="10" presetClass="entr" presetSubtype="0" fill="hold" nodeType="withEffect">
                                  <p:stCondLst>
                                    <p:cond delay="0"/>
                                  </p:stCondLst>
                                  <p:childTnLst>
                                    <p:set>
                                      <p:cBhvr>
                                        <p:cTn id="9" dur="1" fill="hold">
                                          <p:stCondLst>
                                            <p:cond delay="0"/>
                                          </p:stCondLst>
                                        </p:cTn>
                                        <p:tgtEl>
                                          <p:spTgt spid="14340"/>
                                        </p:tgtEl>
                                        <p:attrNameLst>
                                          <p:attrName>style.visibility</p:attrName>
                                        </p:attrNameLst>
                                      </p:cBhvr>
                                      <p:to>
                                        <p:strVal val="visible"/>
                                      </p:to>
                                    </p:set>
                                    <p:animEffect transition="in" filter="fade">
                                      <p:cBhvr>
                                        <p:cTn id="10" dur="2000"/>
                                        <p:tgtEl>
                                          <p:spTgt spid="143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ext Box 13"/>
          <p:cNvSpPr txBox="1">
            <a:spLocks noChangeArrowheads="1"/>
          </p:cNvSpPr>
          <p:nvPr/>
        </p:nvSpPr>
        <p:spPr bwMode="auto">
          <a:xfrm>
            <a:off x="428625" y="428625"/>
            <a:ext cx="8501063" cy="4708981"/>
          </a:xfrm>
          <a:prstGeom prst="rect">
            <a:avLst/>
          </a:prstGeom>
          <a:noFill/>
          <a:ln w="9525">
            <a:noFill/>
            <a:miter lim="800000"/>
            <a:headEnd/>
            <a:tailEnd/>
          </a:ln>
        </p:spPr>
        <p:txBody>
          <a:bodyPr>
            <a:spAutoFit/>
          </a:bodyPr>
          <a:lstStyle/>
          <a:p>
            <a:pPr algn="ctr">
              <a:lnSpc>
                <a:spcPct val="150000"/>
              </a:lnSpc>
            </a:pPr>
            <a:r>
              <a:rPr lang="es-ES" sz="4000" b="1" dirty="0" smtClean="0">
                <a:latin typeface="Calibri" pitchFamily="34" charset="0"/>
              </a:rPr>
              <a:t>Alrededor de 1.500 personas forman parte de un grupo de lectio. Los grupos se dividen en ramas: hombres, mujeres, estudiantes universitarios y alumnos de los colegios.</a:t>
            </a:r>
            <a:endParaRPr lang="es-ES_tradnl" sz="4000" b="1" dirty="0">
              <a:latin typeface="Calibri" pitchFamily="34" charset="0"/>
            </a:endParaRPr>
          </a:p>
        </p:txBody>
      </p:sp>
    </p:spTree>
  </p:cSld>
  <p:clrMapOvr>
    <a:masterClrMapping/>
  </p:clrMapOvr>
  <p:transition advClick="0" advTm="10000"/>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 name="Text Box 6"/>
          <p:cNvSpPr txBox="1">
            <a:spLocks noChangeArrowheads="1"/>
          </p:cNvSpPr>
          <p:nvPr/>
        </p:nvSpPr>
        <p:spPr bwMode="auto">
          <a:xfrm>
            <a:off x="-142876" y="214312"/>
            <a:ext cx="9286875" cy="2677656"/>
          </a:xfrm>
          <a:prstGeom prst="rect">
            <a:avLst/>
          </a:prstGeom>
          <a:noFill/>
          <a:ln w="9525">
            <a:noFill/>
            <a:miter lim="800000"/>
            <a:headEnd/>
            <a:tailEnd/>
          </a:ln>
        </p:spPr>
        <p:txBody>
          <a:bodyPr wrap="square">
            <a:spAutoFit/>
          </a:bodyPr>
          <a:lstStyle/>
          <a:p>
            <a:pPr marL="381000" lvl="2" algn="ctr">
              <a:lnSpc>
                <a:spcPct val="150000"/>
              </a:lnSpc>
              <a:defRPr/>
            </a:pPr>
            <a:r>
              <a:rPr lang="es-ES" sz="2800" b="1" dirty="0" smtClean="0">
                <a:solidFill>
                  <a:schemeClr val="tx1">
                    <a:lumMod val="95000"/>
                    <a:lumOff val="5000"/>
                  </a:schemeClr>
                </a:solidFill>
                <a:latin typeface="Calibri" pitchFamily="34" charset="0"/>
              </a:rPr>
              <a:t>Los miembros de </a:t>
            </a:r>
            <a:r>
              <a:rPr lang="es-ES" sz="2800" b="1" dirty="0" err="1" smtClean="0">
                <a:solidFill>
                  <a:schemeClr val="tx1">
                    <a:lumMod val="95000"/>
                    <a:lumOff val="5000"/>
                  </a:schemeClr>
                </a:solidFill>
                <a:latin typeface="Calibri" pitchFamily="34" charset="0"/>
              </a:rPr>
              <a:t>Manquehue</a:t>
            </a:r>
            <a:r>
              <a:rPr lang="es-ES" sz="2800" b="1" dirty="0" smtClean="0">
                <a:solidFill>
                  <a:schemeClr val="tx1">
                    <a:lumMod val="95000"/>
                    <a:lumOff val="5000"/>
                  </a:schemeClr>
                </a:solidFill>
                <a:latin typeface="Calibri" pitchFamily="34" charset="0"/>
              </a:rPr>
              <a:t> toman parte en la vida  del Movimiento en distintos grados de compromiso ordenados en círculos concéntricos, con los más comprometidos en el centro de éste. </a:t>
            </a:r>
            <a:endParaRPr lang="es-CL" sz="2800" b="1" dirty="0">
              <a:solidFill>
                <a:schemeClr val="tx1">
                  <a:lumMod val="95000"/>
                  <a:lumOff val="5000"/>
                </a:schemeClr>
              </a:solidFill>
              <a:latin typeface="Calibri" pitchFamily="34" charset="0"/>
            </a:endParaRPr>
          </a:p>
        </p:txBody>
      </p:sp>
      <p:pic>
        <p:nvPicPr>
          <p:cNvPr id="40963" name="10 Imagen" descr="circulo.jpg"/>
          <p:cNvPicPr>
            <a:picLocks noChangeAspect="1"/>
          </p:cNvPicPr>
          <p:nvPr/>
        </p:nvPicPr>
        <p:blipFill>
          <a:blip r:embed="rId3"/>
          <a:srcRect/>
          <a:stretch>
            <a:fillRect/>
          </a:stretch>
        </p:blipFill>
        <p:spPr bwMode="auto">
          <a:xfrm>
            <a:off x="2771775" y="3068638"/>
            <a:ext cx="3744913" cy="3744912"/>
          </a:xfrm>
          <a:prstGeom prst="rect">
            <a:avLst/>
          </a:prstGeom>
          <a:noFill/>
          <a:ln w="9525">
            <a:noFill/>
            <a:miter lim="800000"/>
            <a:headEnd/>
            <a:tailEnd/>
          </a:ln>
        </p:spPr>
      </p:pic>
    </p:spTree>
  </p:cSld>
  <p:clrMapOvr>
    <a:masterClrMapping/>
  </p:clrMapOvr>
  <p:transition advClick="0" advTm="10000"/>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 name="Text Box 6"/>
          <p:cNvSpPr txBox="1">
            <a:spLocks noChangeArrowheads="1"/>
          </p:cNvSpPr>
          <p:nvPr/>
        </p:nvSpPr>
        <p:spPr bwMode="auto">
          <a:xfrm>
            <a:off x="-214313" y="4429125"/>
            <a:ext cx="9144001" cy="2308324"/>
          </a:xfrm>
          <a:prstGeom prst="rect">
            <a:avLst/>
          </a:prstGeom>
          <a:noFill/>
          <a:ln w="9525">
            <a:noFill/>
            <a:miter lim="800000"/>
            <a:headEnd/>
            <a:tailEnd/>
          </a:ln>
        </p:spPr>
        <p:txBody>
          <a:bodyPr>
            <a:spAutoFit/>
          </a:bodyPr>
          <a:lstStyle/>
          <a:p>
            <a:pPr marL="381000" lvl="2" algn="ctr">
              <a:lnSpc>
                <a:spcPct val="150000"/>
              </a:lnSpc>
              <a:defRPr/>
            </a:pPr>
            <a:r>
              <a:rPr lang="es-ES" sz="2400" b="1" dirty="0" smtClean="0">
                <a:solidFill>
                  <a:schemeClr val="tx1">
                    <a:lumMod val="95000"/>
                    <a:lumOff val="5000"/>
                  </a:schemeClr>
                </a:solidFill>
                <a:latin typeface="Calibri" pitchFamily="34" charset="0"/>
              </a:rPr>
              <a:t>Los más comprometidos, que han hecho una promesa de por vida, son llamados “oblatos”. Ellos pueden ser hombres y mujeres, célibes y casados.  Hoy la Comunidad de Oblatos de </a:t>
            </a:r>
            <a:r>
              <a:rPr lang="es-ES" sz="2400" b="1" dirty="0" err="1" smtClean="0">
                <a:solidFill>
                  <a:schemeClr val="tx1">
                    <a:lumMod val="95000"/>
                    <a:lumOff val="5000"/>
                  </a:schemeClr>
                </a:solidFill>
                <a:latin typeface="Calibri" pitchFamily="34" charset="0"/>
              </a:rPr>
              <a:t>Manquehue</a:t>
            </a:r>
            <a:r>
              <a:rPr lang="es-ES" sz="2400" b="1" dirty="0" smtClean="0">
                <a:solidFill>
                  <a:schemeClr val="tx1">
                    <a:lumMod val="95000"/>
                    <a:lumOff val="5000"/>
                  </a:schemeClr>
                </a:solidFill>
                <a:latin typeface="Calibri" pitchFamily="34" charset="0"/>
              </a:rPr>
              <a:t> está formada por 40 personas..</a:t>
            </a:r>
            <a:endParaRPr lang="es-CL" sz="2300" b="1" dirty="0">
              <a:solidFill>
                <a:schemeClr val="tx1">
                  <a:lumMod val="95000"/>
                  <a:lumOff val="5000"/>
                </a:schemeClr>
              </a:solidFill>
              <a:latin typeface="Calibri" pitchFamily="34" charset="0"/>
            </a:endParaRPr>
          </a:p>
        </p:txBody>
      </p:sp>
      <p:pic>
        <p:nvPicPr>
          <p:cNvPr id="41987" name="4 Imagen" descr="oblatos.tif"/>
          <p:cNvPicPr>
            <a:picLocks noChangeAspect="1"/>
          </p:cNvPicPr>
          <p:nvPr/>
        </p:nvPicPr>
        <p:blipFill>
          <a:blip r:embed="rId3"/>
          <a:srcRect b="8929"/>
          <a:stretch>
            <a:fillRect/>
          </a:stretch>
        </p:blipFill>
        <p:spPr bwMode="auto">
          <a:xfrm>
            <a:off x="0" y="0"/>
            <a:ext cx="9144000" cy="4371975"/>
          </a:xfrm>
          <a:prstGeom prst="rect">
            <a:avLst/>
          </a:prstGeom>
          <a:noFill/>
          <a:ln w="9525">
            <a:noFill/>
            <a:miter lim="800000"/>
            <a:headEnd/>
            <a:tailEnd/>
          </a:ln>
        </p:spPr>
      </p:pic>
    </p:spTree>
  </p:cSld>
  <p:clrMapOvr>
    <a:masterClrMapping/>
  </p:clrMapOvr>
  <p:transition advClick="0" advTm="10000"/>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12" descr="C:\WINDOWS\Escritorio\oblatefamilies.jpg"/>
          <p:cNvPicPr>
            <a:picLocks noChangeAspect="1" noChangeArrowheads="1"/>
          </p:cNvPicPr>
          <p:nvPr/>
        </p:nvPicPr>
        <p:blipFill>
          <a:blip r:embed="rId3"/>
          <a:srcRect/>
          <a:stretch>
            <a:fillRect/>
          </a:stretch>
        </p:blipFill>
        <p:spPr bwMode="auto">
          <a:xfrm>
            <a:off x="4714875" y="0"/>
            <a:ext cx="4572000" cy="2357438"/>
          </a:xfrm>
          <a:prstGeom prst="rect">
            <a:avLst/>
          </a:prstGeom>
          <a:noFill/>
          <a:ln w="9525">
            <a:noFill/>
            <a:miter lim="800000"/>
            <a:headEnd/>
            <a:tailEnd/>
          </a:ln>
        </p:spPr>
      </p:pic>
      <p:pic>
        <p:nvPicPr>
          <p:cNvPr id="43011" name="8 Imagen" descr="Imagen 072.jpg"/>
          <p:cNvPicPr>
            <a:picLocks noChangeAspect="1"/>
          </p:cNvPicPr>
          <p:nvPr/>
        </p:nvPicPr>
        <p:blipFill>
          <a:blip r:embed="rId4"/>
          <a:srcRect/>
          <a:stretch>
            <a:fillRect/>
          </a:stretch>
        </p:blipFill>
        <p:spPr bwMode="auto">
          <a:xfrm>
            <a:off x="4714875" y="2357438"/>
            <a:ext cx="4506913" cy="2357437"/>
          </a:xfrm>
          <a:prstGeom prst="rect">
            <a:avLst/>
          </a:prstGeom>
          <a:noFill/>
          <a:ln w="9525">
            <a:noFill/>
            <a:miter lim="800000"/>
            <a:headEnd/>
            <a:tailEnd/>
          </a:ln>
        </p:spPr>
      </p:pic>
      <p:pic>
        <p:nvPicPr>
          <p:cNvPr id="43012" name="9 Imagen" descr="flia y comunidad.jpg"/>
          <p:cNvPicPr>
            <a:picLocks noChangeAspect="1"/>
          </p:cNvPicPr>
          <p:nvPr/>
        </p:nvPicPr>
        <p:blipFill>
          <a:blip r:embed="rId5"/>
          <a:srcRect/>
          <a:stretch>
            <a:fillRect/>
          </a:stretch>
        </p:blipFill>
        <p:spPr bwMode="auto">
          <a:xfrm>
            <a:off x="4714875" y="4643438"/>
            <a:ext cx="4643438" cy="2214562"/>
          </a:xfrm>
          <a:prstGeom prst="rect">
            <a:avLst/>
          </a:prstGeom>
          <a:noFill/>
          <a:ln w="9525">
            <a:noFill/>
            <a:miter lim="800000"/>
            <a:headEnd/>
            <a:tailEnd/>
          </a:ln>
        </p:spPr>
      </p:pic>
      <p:sp>
        <p:nvSpPr>
          <p:cNvPr id="43013" name="Text Box 13"/>
          <p:cNvSpPr txBox="1">
            <a:spLocks noChangeArrowheads="1"/>
          </p:cNvSpPr>
          <p:nvPr/>
        </p:nvSpPr>
        <p:spPr bwMode="auto">
          <a:xfrm>
            <a:off x="214313" y="214313"/>
            <a:ext cx="4286250" cy="4524315"/>
          </a:xfrm>
          <a:prstGeom prst="rect">
            <a:avLst/>
          </a:prstGeom>
          <a:noFill/>
          <a:ln w="9525">
            <a:noFill/>
            <a:miter lim="800000"/>
            <a:headEnd/>
            <a:tailEnd/>
          </a:ln>
        </p:spPr>
        <p:txBody>
          <a:bodyPr>
            <a:spAutoFit/>
          </a:bodyPr>
          <a:lstStyle/>
          <a:p>
            <a:pPr algn="l">
              <a:lnSpc>
                <a:spcPct val="150000"/>
              </a:lnSpc>
            </a:pPr>
            <a:r>
              <a:rPr lang="es-ES" sz="2400" b="1" dirty="0" smtClean="0">
                <a:solidFill>
                  <a:srgbClr val="0D0D0D"/>
                </a:solidFill>
                <a:latin typeface="Calibri" pitchFamily="34" charset="0"/>
              </a:rPr>
              <a:t>Los oblatos viven en casas separadas, los oblatos casados con su familia y los célibes con sus hermanos o hermanas, que tienen la misma vocación. </a:t>
            </a:r>
            <a:r>
              <a:rPr lang="en-US" sz="2400" b="1" dirty="0" err="1" smtClean="0">
                <a:solidFill>
                  <a:srgbClr val="0D0D0D"/>
                </a:solidFill>
                <a:latin typeface="Calibri" pitchFamily="34" charset="0"/>
              </a:rPr>
              <a:t>Juntos</a:t>
            </a:r>
            <a:r>
              <a:rPr lang="en-US" sz="2400" b="1" dirty="0" smtClean="0">
                <a:solidFill>
                  <a:srgbClr val="0D0D0D"/>
                </a:solidFill>
                <a:latin typeface="Calibri" pitchFamily="34" charset="0"/>
              </a:rPr>
              <a:t>, los </a:t>
            </a:r>
            <a:r>
              <a:rPr lang="en-US" sz="2400" b="1" dirty="0" err="1" smtClean="0">
                <a:solidFill>
                  <a:srgbClr val="0D0D0D"/>
                </a:solidFill>
                <a:latin typeface="Calibri" pitchFamily="34" charset="0"/>
              </a:rPr>
              <a:t>oblatos</a:t>
            </a:r>
            <a:r>
              <a:rPr lang="en-US" sz="2400" b="1" dirty="0" smtClean="0">
                <a:solidFill>
                  <a:srgbClr val="0D0D0D"/>
                </a:solidFill>
                <a:latin typeface="Calibri" pitchFamily="34" charset="0"/>
              </a:rPr>
              <a:t>, </a:t>
            </a:r>
            <a:r>
              <a:rPr lang="en-US" sz="2400" b="1" dirty="0" err="1" smtClean="0">
                <a:solidFill>
                  <a:srgbClr val="0D0D0D"/>
                </a:solidFill>
                <a:latin typeface="Calibri" pitchFamily="34" charset="0"/>
              </a:rPr>
              <a:t>casados</a:t>
            </a:r>
            <a:r>
              <a:rPr lang="en-US" sz="2400" b="1" dirty="0" smtClean="0">
                <a:solidFill>
                  <a:srgbClr val="0D0D0D"/>
                </a:solidFill>
                <a:latin typeface="Calibri" pitchFamily="34" charset="0"/>
              </a:rPr>
              <a:t> y </a:t>
            </a:r>
            <a:r>
              <a:rPr lang="en-US" sz="2400" b="1" dirty="0" err="1" smtClean="0">
                <a:solidFill>
                  <a:srgbClr val="0D0D0D"/>
                </a:solidFill>
                <a:latin typeface="Calibri" pitchFamily="34" charset="0"/>
              </a:rPr>
              <a:t>célibes</a:t>
            </a:r>
            <a:r>
              <a:rPr lang="en-US" sz="2400" b="1" dirty="0" smtClean="0">
                <a:solidFill>
                  <a:srgbClr val="0D0D0D"/>
                </a:solidFill>
                <a:latin typeface="Calibri" pitchFamily="34" charset="0"/>
              </a:rPr>
              <a:t>, hombres y </a:t>
            </a:r>
            <a:r>
              <a:rPr lang="en-US" sz="2400" b="1" dirty="0" err="1" smtClean="0">
                <a:solidFill>
                  <a:srgbClr val="0D0D0D"/>
                </a:solidFill>
                <a:latin typeface="Calibri" pitchFamily="34" charset="0"/>
              </a:rPr>
              <a:t>mujeres</a:t>
            </a:r>
            <a:r>
              <a:rPr lang="en-US" sz="2400" b="1" dirty="0" smtClean="0">
                <a:solidFill>
                  <a:srgbClr val="0D0D0D"/>
                </a:solidFill>
                <a:latin typeface="Calibri" pitchFamily="34" charset="0"/>
              </a:rPr>
              <a:t>, </a:t>
            </a:r>
            <a:r>
              <a:rPr lang="en-US" sz="2400" b="1" dirty="0" err="1" smtClean="0">
                <a:solidFill>
                  <a:srgbClr val="0D0D0D"/>
                </a:solidFill>
                <a:latin typeface="Calibri" pitchFamily="34" charset="0"/>
              </a:rPr>
              <a:t>forman</a:t>
            </a:r>
            <a:r>
              <a:rPr lang="en-US" sz="2400" b="1" dirty="0" smtClean="0">
                <a:solidFill>
                  <a:srgbClr val="0D0D0D"/>
                </a:solidFill>
                <a:latin typeface="Calibri" pitchFamily="34" charset="0"/>
              </a:rPr>
              <a:t> </a:t>
            </a:r>
            <a:r>
              <a:rPr lang="en-US" sz="2400" b="1" dirty="0" err="1" smtClean="0">
                <a:solidFill>
                  <a:srgbClr val="0D0D0D"/>
                </a:solidFill>
                <a:latin typeface="Calibri" pitchFamily="34" charset="0"/>
              </a:rPr>
              <a:t>una</a:t>
            </a:r>
            <a:r>
              <a:rPr lang="en-US" sz="2400" b="1" dirty="0" smtClean="0">
                <a:solidFill>
                  <a:srgbClr val="0D0D0D"/>
                </a:solidFill>
                <a:latin typeface="Calibri" pitchFamily="34" charset="0"/>
              </a:rPr>
              <a:t> sola </a:t>
            </a:r>
            <a:r>
              <a:rPr lang="en-US" sz="2400" b="1" dirty="0" err="1" smtClean="0">
                <a:solidFill>
                  <a:srgbClr val="0D0D0D"/>
                </a:solidFill>
                <a:latin typeface="Calibri" pitchFamily="34" charset="0"/>
              </a:rPr>
              <a:t>comunidad</a:t>
            </a:r>
            <a:r>
              <a:rPr lang="en-US" sz="2400" b="1" dirty="0" smtClean="0">
                <a:solidFill>
                  <a:srgbClr val="0D0D0D"/>
                </a:solidFill>
                <a:latin typeface="Calibri" pitchFamily="34" charset="0"/>
              </a:rPr>
              <a:t>.</a:t>
            </a:r>
            <a:endParaRPr lang="es-ES_tradnl" sz="2400" b="1" dirty="0">
              <a:solidFill>
                <a:srgbClr val="0D0D0D"/>
              </a:solidFill>
              <a:latin typeface="Calibri" pitchFamily="34" charset="0"/>
            </a:endParaRPr>
          </a:p>
        </p:txBody>
      </p:sp>
    </p:spTree>
  </p:cSld>
  <p:clrMapOvr>
    <a:masterClrMapping/>
  </p:clrMapOvr>
  <p:transition advClick="0" advTm="10000"/>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ext Box 1027"/>
          <p:cNvSpPr txBox="1">
            <a:spLocks noChangeArrowheads="1"/>
          </p:cNvSpPr>
          <p:nvPr/>
        </p:nvSpPr>
        <p:spPr bwMode="auto">
          <a:xfrm>
            <a:off x="0" y="857250"/>
            <a:ext cx="9144000" cy="769441"/>
          </a:xfrm>
          <a:prstGeom prst="rect">
            <a:avLst/>
          </a:prstGeom>
          <a:noFill/>
          <a:ln w="9525">
            <a:noFill/>
            <a:miter lim="800000"/>
            <a:headEnd/>
            <a:tailEnd/>
          </a:ln>
        </p:spPr>
        <p:txBody>
          <a:bodyPr>
            <a:spAutoFit/>
          </a:bodyPr>
          <a:lstStyle/>
          <a:p>
            <a:pPr algn="l"/>
            <a:r>
              <a:rPr lang="es-CL" sz="4400" b="1" dirty="0" err="1">
                <a:latin typeface="Calibri" pitchFamily="34" charset="0"/>
              </a:rPr>
              <a:t>Manquehue</a:t>
            </a:r>
            <a:r>
              <a:rPr lang="es-CL" sz="4400" b="1" dirty="0">
                <a:latin typeface="Calibri" pitchFamily="34" charset="0"/>
              </a:rPr>
              <a:t> </a:t>
            </a:r>
            <a:r>
              <a:rPr lang="es-CL" sz="4400" b="1" dirty="0" smtClean="0">
                <a:latin typeface="Calibri" pitchFamily="34" charset="0"/>
              </a:rPr>
              <a:t>y la Familia Benedictina.</a:t>
            </a:r>
            <a:endParaRPr lang="es-ES_tradnl" sz="4400" b="1" dirty="0">
              <a:latin typeface="Calibri" pitchFamily="34" charset="0"/>
            </a:endParaRPr>
          </a:p>
        </p:txBody>
      </p:sp>
      <p:pic>
        <p:nvPicPr>
          <p:cNvPr id="44035" name="4 Imagen" descr="oblacion.tif"/>
          <p:cNvPicPr>
            <a:picLocks noChangeAspect="1"/>
          </p:cNvPicPr>
          <p:nvPr/>
        </p:nvPicPr>
        <p:blipFill>
          <a:blip r:embed="rId3"/>
          <a:srcRect/>
          <a:stretch>
            <a:fillRect/>
          </a:stretch>
        </p:blipFill>
        <p:spPr bwMode="auto">
          <a:xfrm>
            <a:off x="0" y="2571750"/>
            <a:ext cx="9144000" cy="4286250"/>
          </a:xfrm>
          <a:prstGeom prst="rect">
            <a:avLst/>
          </a:prstGeom>
          <a:noFill/>
          <a:ln w="9525">
            <a:noFill/>
            <a:miter lim="800000"/>
            <a:headEnd/>
            <a:tailEnd/>
          </a:ln>
        </p:spPr>
      </p:pic>
    </p:spTree>
  </p:cSld>
  <p:clrMapOvr>
    <a:masterClrMapping/>
  </p:clrMapOvr>
  <p:transition advClick="0" advTm="10000"/>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ext Box 14"/>
          <p:cNvSpPr txBox="1">
            <a:spLocks noChangeArrowheads="1"/>
          </p:cNvSpPr>
          <p:nvPr/>
        </p:nvSpPr>
        <p:spPr bwMode="auto">
          <a:xfrm>
            <a:off x="0" y="96838"/>
            <a:ext cx="9144000" cy="1246495"/>
          </a:xfrm>
          <a:prstGeom prst="rect">
            <a:avLst/>
          </a:prstGeom>
          <a:noFill/>
          <a:ln w="9525">
            <a:noFill/>
            <a:miter lim="800000"/>
            <a:headEnd/>
            <a:tailEnd/>
          </a:ln>
        </p:spPr>
        <p:txBody>
          <a:bodyPr>
            <a:spAutoFit/>
          </a:bodyPr>
          <a:lstStyle/>
          <a:p>
            <a:pPr algn="ctr">
              <a:lnSpc>
                <a:spcPts val="3000"/>
              </a:lnSpc>
              <a:spcBef>
                <a:spcPct val="50000"/>
              </a:spcBef>
            </a:pPr>
            <a:r>
              <a:rPr lang="es-ES_tradnl" sz="2400" b="1" dirty="0" err="1" smtClean="0">
                <a:solidFill>
                  <a:srgbClr val="0D0D0D"/>
                </a:solidFill>
                <a:latin typeface="Calibri" pitchFamily="34" charset="0"/>
              </a:rPr>
              <a:t>Manquehue</a:t>
            </a:r>
            <a:r>
              <a:rPr lang="es-ES_tradnl" sz="2400" b="1" dirty="0" smtClean="0">
                <a:solidFill>
                  <a:srgbClr val="0D0D0D"/>
                </a:solidFill>
                <a:latin typeface="Calibri" pitchFamily="34" charset="0"/>
              </a:rPr>
              <a:t> mantiene un contacto cercano con benedictinos y otras comunidades que siguen la Regla de san Benito, no solo en Chile sino también en otros países. </a:t>
            </a:r>
            <a:endParaRPr lang="es-ES_tradnl" sz="2000" dirty="0">
              <a:latin typeface="Calibri" pitchFamily="34" charset="0"/>
            </a:endParaRPr>
          </a:p>
        </p:txBody>
      </p:sp>
      <p:pic>
        <p:nvPicPr>
          <p:cNvPr id="4" name="3 Imagen"/>
          <p:cNvPicPr/>
          <p:nvPr/>
        </p:nvPicPr>
        <p:blipFill>
          <a:blip r:embed="rId3"/>
          <a:srcRect l="5081" t="7457" r="12704"/>
          <a:stretch>
            <a:fillRect/>
          </a:stretch>
        </p:blipFill>
        <p:spPr bwMode="auto">
          <a:xfrm>
            <a:off x="1285884" y="1428736"/>
            <a:ext cx="6715140" cy="5201489"/>
          </a:xfrm>
          <a:prstGeom prst="rect">
            <a:avLst/>
          </a:prstGeom>
          <a:ln>
            <a:noFill/>
          </a:ln>
          <a:effectLst>
            <a:softEdge rad="112500"/>
          </a:effectLst>
        </p:spPr>
      </p:pic>
    </p:spTree>
  </p:cSld>
  <p:clrMapOvr>
    <a:masterClrMapping/>
  </p:clrMapOvr>
  <p:transition advClick="0" advTm="10000"/>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ext Box 14"/>
          <p:cNvSpPr txBox="1">
            <a:spLocks noChangeArrowheads="1"/>
          </p:cNvSpPr>
          <p:nvPr/>
        </p:nvSpPr>
        <p:spPr bwMode="auto">
          <a:xfrm>
            <a:off x="0" y="96838"/>
            <a:ext cx="9144000" cy="1631216"/>
          </a:xfrm>
          <a:prstGeom prst="rect">
            <a:avLst/>
          </a:prstGeom>
          <a:noFill/>
          <a:ln w="9525">
            <a:noFill/>
            <a:miter lim="800000"/>
            <a:headEnd/>
            <a:tailEnd/>
          </a:ln>
        </p:spPr>
        <p:txBody>
          <a:bodyPr>
            <a:spAutoFit/>
          </a:bodyPr>
          <a:lstStyle/>
          <a:p>
            <a:pPr algn="ctr">
              <a:lnSpc>
                <a:spcPts val="3000"/>
              </a:lnSpc>
              <a:spcBef>
                <a:spcPct val="50000"/>
              </a:spcBef>
            </a:pPr>
            <a:r>
              <a:rPr lang="es-ES_tradnl" sz="2000" b="1" dirty="0" smtClean="0">
                <a:solidFill>
                  <a:srgbClr val="0D0D0D"/>
                </a:solidFill>
                <a:latin typeface="Calibri" pitchFamily="34" charset="0"/>
              </a:rPr>
              <a:t>El Movimiento tiene una relación fructífera con el mundo de la Educación Benedictina. Es uno de los miembros estables del ICBE (Comisión Internacional de Educación Benedictina) y fue sede de BENET 2007 (Conferencia Mundial de Educadores Benedictinos) y de BENETLAC 2012 (BENET para América Latina). </a:t>
            </a:r>
            <a:endParaRPr lang="es-ES_tradnl" sz="2400" b="1" dirty="0" smtClean="0">
              <a:solidFill>
                <a:srgbClr val="0D0D0D"/>
              </a:solidFill>
              <a:latin typeface="Calibri" pitchFamily="34" charset="0"/>
            </a:endParaRPr>
          </a:p>
        </p:txBody>
      </p:sp>
      <p:pic>
        <p:nvPicPr>
          <p:cNvPr id="45059" name="11 Imagen" descr="BENET 2007.jpg"/>
          <p:cNvPicPr>
            <a:picLocks noChangeAspect="1"/>
          </p:cNvPicPr>
          <p:nvPr/>
        </p:nvPicPr>
        <p:blipFill>
          <a:blip r:embed="rId3"/>
          <a:srcRect l="917" t="6833" b="15723"/>
          <a:stretch>
            <a:fillRect/>
          </a:stretch>
        </p:blipFill>
        <p:spPr bwMode="auto">
          <a:xfrm>
            <a:off x="0" y="2000274"/>
            <a:ext cx="9144000" cy="4857750"/>
          </a:xfrm>
          <a:prstGeom prst="rect">
            <a:avLst/>
          </a:prstGeom>
          <a:noFill/>
          <a:ln w="9525">
            <a:noFill/>
            <a:miter lim="800000"/>
            <a:headEnd/>
            <a:tailEnd/>
          </a:ln>
        </p:spPr>
      </p:pic>
    </p:spTree>
  </p:cSld>
  <p:clrMapOvr>
    <a:masterClrMapping/>
  </p:clrMapOvr>
  <p:transition advClick="0" advTm="10000"/>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Text Box 3"/>
          <p:cNvSpPr txBox="1">
            <a:spLocks noChangeArrowheads="1"/>
          </p:cNvSpPr>
          <p:nvPr/>
        </p:nvSpPr>
        <p:spPr bwMode="auto">
          <a:xfrm>
            <a:off x="0" y="214313"/>
            <a:ext cx="9144000" cy="1685077"/>
          </a:xfrm>
          <a:prstGeom prst="rect">
            <a:avLst/>
          </a:prstGeom>
          <a:noFill/>
          <a:ln w="9525">
            <a:noFill/>
            <a:miter lim="800000"/>
            <a:headEnd/>
            <a:tailEnd/>
          </a:ln>
        </p:spPr>
        <p:txBody>
          <a:bodyPr>
            <a:spAutoFit/>
          </a:bodyPr>
          <a:lstStyle/>
          <a:p>
            <a:pPr algn="ctr">
              <a:lnSpc>
                <a:spcPct val="150000"/>
              </a:lnSpc>
              <a:spcBef>
                <a:spcPct val="50000"/>
              </a:spcBef>
              <a:defRPr/>
            </a:pPr>
            <a:r>
              <a:rPr lang="en-US" sz="2300" b="1" dirty="0" err="1" smtClean="0">
                <a:solidFill>
                  <a:schemeClr val="tx1">
                    <a:lumMod val="95000"/>
                    <a:lumOff val="5000"/>
                  </a:schemeClr>
                </a:solidFill>
                <a:latin typeface="Calibri" pitchFamily="34" charset="0"/>
              </a:rPr>
              <a:t>Una</a:t>
            </a:r>
            <a:r>
              <a:rPr lang="en-US" sz="2300" b="1" dirty="0" smtClean="0">
                <a:solidFill>
                  <a:schemeClr val="tx1">
                    <a:lumMod val="95000"/>
                    <a:lumOff val="5000"/>
                  </a:schemeClr>
                </a:solidFill>
                <a:latin typeface="Calibri" pitchFamily="34" charset="0"/>
              </a:rPr>
              <a:t> </a:t>
            </a:r>
            <a:r>
              <a:rPr lang="en-US" sz="2300" b="1" dirty="0" err="1" smtClean="0">
                <a:solidFill>
                  <a:schemeClr val="tx1">
                    <a:lumMod val="95000"/>
                    <a:lumOff val="5000"/>
                  </a:schemeClr>
                </a:solidFill>
                <a:latin typeface="Calibri" pitchFamily="34" charset="0"/>
              </a:rPr>
              <a:t>amistad</a:t>
            </a:r>
            <a:r>
              <a:rPr lang="en-US" sz="2300" b="1" dirty="0" smtClean="0">
                <a:solidFill>
                  <a:schemeClr val="tx1">
                    <a:lumMod val="95000"/>
                    <a:lumOff val="5000"/>
                  </a:schemeClr>
                </a:solidFill>
                <a:latin typeface="Calibri" pitchFamily="34" charset="0"/>
              </a:rPr>
              <a:t> ha </a:t>
            </a:r>
            <a:r>
              <a:rPr lang="en-US" sz="2300" b="1" dirty="0" err="1" smtClean="0">
                <a:solidFill>
                  <a:schemeClr val="tx1">
                    <a:lumMod val="95000"/>
                    <a:lumOff val="5000"/>
                  </a:schemeClr>
                </a:solidFill>
                <a:latin typeface="Calibri" pitchFamily="34" charset="0"/>
              </a:rPr>
              <a:t>surgido</a:t>
            </a:r>
            <a:r>
              <a:rPr lang="en-US" sz="2300" b="1" dirty="0" smtClean="0">
                <a:solidFill>
                  <a:schemeClr val="tx1">
                    <a:lumMod val="95000"/>
                    <a:lumOff val="5000"/>
                  </a:schemeClr>
                </a:solidFill>
                <a:latin typeface="Calibri" pitchFamily="34" charset="0"/>
              </a:rPr>
              <a:t> </a:t>
            </a:r>
            <a:r>
              <a:rPr lang="en-US" sz="2300" b="1" dirty="0" err="1" smtClean="0">
                <a:solidFill>
                  <a:schemeClr val="tx1">
                    <a:lumMod val="95000"/>
                    <a:lumOff val="5000"/>
                  </a:schemeClr>
                </a:solidFill>
                <a:latin typeface="Calibri" pitchFamily="34" charset="0"/>
              </a:rPr>
              <a:t>desde</a:t>
            </a:r>
            <a:r>
              <a:rPr lang="en-US" sz="2300" b="1" dirty="0" smtClean="0">
                <a:solidFill>
                  <a:schemeClr val="tx1">
                    <a:lumMod val="95000"/>
                    <a:lumOff val="5000"/>
                  </a:schemeClr>
                </a:solidFill>
                <a:latin typeface="Calibri" pitchFamily="34" charset="0"/>
              </a:rPr>
              <a:t> 1980 entre </a:t>
            </a:r>
            <a:r>
              <a:rPr lang="en-US" sz="2300" b="1" dirty="0" err="1" smtClean="0">
                <a:solidFill>
                  <a:schemeClr val="tx1">
                    <a:lumMod val="95000"/>
                    <a:lumOff val="5000"/>
                  </a:schemeClr>
                </a:solidFill>
                <a:latin typeface="Calibri" pitchFamily="34" charset="0"/>
              </a:rPr>
              <a:t>Manquehue</a:t>
            </a:r>
            <a:r>
              <a:rPr lang="en-US" sz="2300" b="1" dirty="0" smtClean="0">
                <a:solidFill>
                  <a:schemeClr val="tx1">
                    <a:lumMod val="95000"/>
                    <a:lumOff val="5000"/>
                  </a:schemeClr>
                </a:solidFill>
                <a:latin typeface="Calibri" pitchFamily="34" charset="0"/>
              </a:rPr>
              <a:t> y los </a:t>
            </a:r>
            <a:r>
              <a:rPr lang="en-US" sz="2300" b="1" dirty="0" err="1" smtClean="0">
                <a:solidFill>
                  <a:schemeClr val="tx1">
                    <a:lumMod val="95000"/>
                    <a:lumOff val="5000"/>
                  </a:schemeClr>
                </a:solidFill>
                <a:latin typeface="Calibri" pitchFamily="34" charset="0"/>
              </a:rPr>
              <a:t>monasterios</a:t>
            </a:r>
            <a:r>
              <a:rPr lang="en-US" sz="2300" b="1" dirty="0" smtClean="0">
                <a:solidFill>
                  <a:schemeClr val="tx1">
                    <a:lumMod val="95000"/>
                    <a:lumOff val="5000"/>
                  </a:schemeClr>
                </a:solidFill>
                <a:latin typeface="Calibri" pitchFamily="34" charset="0"/>
              </a:rPr>
              <a:t> de la </a:t>
            </a:r>
            <a:r>
              <a:rPr lang="en-US" sz="2300" b="1" dirty="0" err="1" smtClean="0">
                <a:solidFill>
                  <a:schemeClr val="tx1">
                    <a:lumMod val="95000"/>
                    <a:lumOff val="5000"/>
                  </a:schemeClr>
                </a:solidFill>
                <a:latin typeface="Calibri" pitchFamily="34" charset="0"/>
              </a:rPr>
              <a:t>Congregación</a:t>
            </a:r>
            <a:r>
              <a:rPr lang="en-US" sz="2300" b="1" dirty="0" smtClean="0">
                <a:solidFill>
                  <a:schemeClr val="tx1">
                    <a:lumMod val="95000"/>
                    <a:lumOff val="5000"/>
                  </a:schemeClr>
                </a:solidFill>
                <a:latin typeface="Calibri" pitchFamily="34" charset="0"/>
              </a:rPr>
              <a:t> </a:t>
            </a:r>
            <a:r>
              <a:rPr lang="en-US" sz="2300" b="1" dirty="0" err="1" smtClean="0">
                <a:solidFill>
                  <a:schemeClr val="tx1">
                    <a:lumMod val="95000"/>
                    <a:lumOff val="5000"/>
                  </a:schemeClr>
                </a:solidFill>
                <a:latin typeface="Calibri" pitchFamily="34" charset="0"/>
              </a:rPr>
              <a:t>Benedictina</a:t>
            </a:r>
            <a:r>
              <a:rPr lang="en-US" sz="2300" b="1" dirty="0" smtClean="0">
                <a:solidFill>
                  <a:schemeClr val="tx1">
                    <a:lumMod val="95000"/>
                    <a:lumOff val="5000"/>
                  </a:schemeClr>
                </a:solidFill>
                <a:latin typeface="Calibri" pitchFamily="34" charset="0"/>
              </a:rPr>
              <a:t> </a:t>
            </a:r>
            <a:r>
              <a:rPr lang="en-US" sz="2300" b="1" dirty="0" err="1" smtClean="0">
                <a:solidFill>
                  <a:schemeClr val="tx1">
                    <a:lumMod val="95000"/>
                    <a:lumOff val="5000"/>
                  </a:schemeClr>
                </a:solidFill>
                <a:latin typeface="Calibri" pitchFamily="34" charset="0"/>
              </a:rPr>
              <a:t>Inglesa</a:t>
            </a:r>
            <a:r>
              <a:rPr lang="en-US" sz="2300" b="1" dirty="0" smtClean="0">
                <a:solidFill>
                  <a:schemeClr val="tx1">
                    <a:lumMod val="95000"/>
                    <a:lumOff val="5000"/>
                  </a:schemeClr>
                </a:solidFill>
                <a:latin typeface="Calibri" pitchFamily="34" charset="0"/>
              </a:rPr>
              <a:t>, </a:t>
            </a:r>
            <a:r>
              <a:rPr lang="en-US" sz="2300" b="1" dirty="0" err="1" smtClean="0">
                <a:solidFill>
                  <a:schemeClr val="tx1">
                    <a:lumMod val="95000"/>
                    <a:lumOff val="5000"/>
                  </a:schemeClr>
                </a:solidFill>
                <a:latin typeface="Calibri" pitchFamily="34" charset="0"/>
              </a:rPr>
              <a:t>especialmente</a:t>
            </a:r>
            <a:r>
              <a:rPr lang="en-US" sz="2300" b="1" dirty="0" smtClean="0">
                <a:solidFill>
                  <a:schemeClr val="tx1">
                    <a:lumMod val="95000"/>
                    <a:lumOff val="5000"/>
                  </a:schemeClr>
                </a:solidFill>
                <a:latin typeface="Calibri" pitchFamily="34" charset="0"/>
              </a:rPr>
              <a:t> con la </a:t>
            </a:r>
            <a:r>
              <a:rPr lang="en-US" sz="2300" b="1" dirty="0" err="1" smtClean="0">
                <a:solidFill>
                  <a:schemeClr val="tx1">
                    <a:lumMod val="95000"/>
                    <a:lumOff val="5000"/>
                  </a:schemeClr>
                </a:solidFill>
                <a:latin typeface="Calibri" pitchFamily="34" charset="0"/>
              </a:rPr>
              <a:t>Abadía</a:t>
            </a:r>
            <a:r>
              <a:rPr lang="en-US" sz="2300" b="1" dirty="0" smtClean="0">
                <a:solidFill>
                  <a:schemeClr val="tx1">
                    <a:lumMod val="95000"/>
                    <a:lumOff val="5000"/>
                  </a:schemeClr>
                </a:solidFill>
                <a:latin typeface="Calibri" pitchFamily="34" charset="0"/>
              </a:rPr>
              <a:t> de </a:t>
            </a:r>
            <a:r>
              <a:rPr lang="en-US" sz="2300" b="1" dirty="0" err="1" smtClean="0">
                <a:solidFill>
                  <a:schemeClr val="tx1">
                    <a:lumMod val="95000"/>
                    <a:lumOff val="5000"/>
                  </a:schemeClr>
                </a:solidFill>
                <a:latin typeface="Calibri" pitchFamily="34" charset="0"/>
              </a:rPr>
              <a:t>Ampleforth</a:t>
            </a:r>
            <a:r>
              <a:rPr lang="en-US" sz="2300" b="1" dirty="0" smtClean="0">
                <a:solidFill>
                  <a:schemeClr val="tx1">
                    <a:lumMod val="95000"/>
                    <a:lumOff val="5000"/>
                  </a:schemeClr>
                </a:solidFill>
                <a:latin typeface="Calibri" pitchFamily="34" charset="0"/>
              </a:rPr>
              <a:t>.</a:t>
            </a:r>
            <a:endParaRPr lang="es-ES_tradnl" sz="2300" b="1" dirty="0">
              <a:solidFill>
                <a:schemeClr val="tx1">
                  <a:lumMod val="95000"/>
                  <a:lumOff val="5000"/>
                </a:schemeClr>
              </a:solidFill>
              <a:latin typeface="Calibri" pitchFamily="34" charset="0"/>
            </a:endParaRPr>
          </a:p>
        </p:txBody>
      </p:sp>
      <p:pic>
        <p:nvPicPr>
          <p:cNvPr id="46083" name="9 Imagen" descr="ampleforth 180.jpg"/>
          <p:cNvPicPr>
            <a:picLocks noChangeAspect="1"/>
          </p:cNvPicPr>
          <p:nvPr/>
        </p:nvPicPr>
        <p:blipFill>
          <a:blip r:embed="rId3"/>
          <a:srcRect/>
          <a:stretch>
            <a:fillRect/>
          </a:stretch>
        </p:blipFill>
        <p:spPr bwMode="auto">
          <a:xfrm>
            <a:off x="0" y="2143116"/>
            <a:ext cx="9144000" cy="1597025"/>
          </a:xfrm>
          <a:prstGeom prst="rect">
            <a:avLst/>
          </a:prstGeom>
          <a:noFill/>
          <a:ln w="9525">
            <a:noFill/>
            <a:miter lim="800000"/>
            <a:headEnd/>
            <a:tailEnd/>
          </a:ln>
        </p:spPr>
      </p:pic>
      <p:sp>
        <p:nvSpPr>
          <p:cNvPr id="46084" name="Text Box 3"/>
          <p:cNvSpPr txBox="1">
            <a:spLocks noChangeArrowheads="1"/>
          </p:cNvSpPr>
          <p:nvPr/>
        </p:nvSpPr>
        <p:spPr bwMode="auto">
          <a:xfrm>
            <a:off x="0" y="3643314"/>
            <a:ext cx="9144000" cy="2923877"/>
          </a:xfrm>
          <a:prstGeom prst="rect">
            <a:avLst/>
          </a:prstGeom>
          <a:noFill/>
          <a:ln w="9525">
            <a:noFill/>
            <a:miter lim="800000"/>
            <a:headEnd/>
            <a:tailEnd/>
          </a:ln>
        </p:spPr>
        <p:txBody>
          <a:bodyPr wrap="square">
            <a:spAutoFit/>
          </a:bodyPr>
          <a:lstStyle/>
          <a:p>
            <a:pPr algn="ctr">
              <a:lnSpc>
                <a:spcPct val="150000"/>
              </a:lnSpc>
              <a:spcBef>
                <a:spcPct val="50000"/>
              </a:spcBef>
            </a:pPr>
            <a:endParaRPr lang="en-US" sz="2300" b="1" dirty="0" smtClean="0">
              <a:solidFill>
                <a:schemeClr val="tx1">
                  <a:lumMod val="95000"/>
                  <a:lumOff val="5000"/>
                </a:schemeClr>
              </a:solidFill>
              <a:latin typeface="Calibri" pitchFamily="34" charset="0"/>
            </a:endParaRPr>
          </a:p>
          <a:p>
            <a:pPr algn="ctr">
              <a:lnSpc>
                <a:spcPct val="150000"/>
              </a:lnSpc>
              <a:spcBef>
                <a:spcPct val="50000"/>
              </a:spcBef>
            </a:pPr>
            <a:r>
              <a:rPr lang="en-US" sz="2300" b="1" dirty="0" smtClean="0">
                <a:solidFill>
                  <a:schemeClr val="tx1">
                    <a:lumMod val="95000"/>
                    <a:lumOff val="5000"/>
                  </a:schemeClr>
                </a:solidFill>
                <a:latin typeface="Calibri" pitchFamily="34" charset="0"/>
              </a:rPr>
              <a:t>En 2009 el </a:t>
            </a:r>
            <a:r>
              <a:rPr lang="en-US" sz="2300" b="1" dirty="0" err="1" smtClean="0">
                <a:solidFill>
                  <a:schemeClr val="tx1">
                    <a:lumMod val="95000"/>
                    <a:lumOff val="5000"/>
                  </a:schemeClr>
                </a:solidFill>
                <a:latin typeface="Calibri" pitchFamily="34" charset="0"/>
              </a:rPr>
              <a:t>Movimiento</a:t>
            </a:r>
            <a:r>
              <a:rPr lang="en-US" sz="2300" b="1" dirty="0" smtClean="0">
                <a:solidFill>
                  <a:schemeClr val="tx1">
                    <a:lumMod val="95000"/>
                    <a:lumOff val="5000"/>
                  </a:schemeClr>
                </a:solidFill>
                <a:latin typeface="Calibri" pitchFamily="34" charset="0"/>
              </a:rPr>
              <a:t> y el </a:t>
            </a:r>
            <a:r>
              <a:rPr lang="en-US" sz="2300" b="1" dirty="0" err="1" smtClean="0">
                <a:solidFill>
                  <a:schemeClr val="tx1">
                    <a:lumMod val="95000"/>
                    <a:lumOff val="5000"/>
                  </a:schemeClr>
                </a:solidFill>
                <a:latin typeface="Calibri" pitchFamily="34" charset="0"/>
              </a:rPr>
              <a:t>Capítulo</a:t>
            </a:r>
            <a:r>
              <a:rPr lang="en-US" sz="2300" b="1" dirty="0" smtClean="0">
                <a:solidFill>
                  <a:schemeClr val="tx1">
                    <a:lumMod val="95000"/>
                    <a:lumOff val="5000"/>
                  </a:schemeClr>
                </a:solidFill>
                <a:latin typeface="Calibri" pitchFamily="34" charset="0"/>
              </a:rPr>
              <a:t> General de la </a:t>
            </a:r>
            <a:r>
              <a:rPr lang="en-US" sz="2300" b="1" dirty="0" err="1" smtClean="0">
                <a:solidFill>
                  <a:schemeClr val="tx1">
                    <a:lumMod val="95000"/>
                    <a:lumOff val="5000"/>
                  </a:schemeClr>
                </a:solidFill>
                <a:latin typeface="Calibri" pitchFamily="34" charset="0"/>
              </a:rPr>
              <a:t>Congregación</a:t>
            </a:r>
            <a:r>
              <a:rPr lang="en-US" sz="2300" b="1" dirty="0" smtClean="0">
                <a:solidFill>
                  <a:schemeClr val="tx1">
                    <a:lumMod val="95000"/>
                    <a:lumOff val="5000"/>
                  </a:schemeClr>
                </a:solidFill>
                <a:latin typeface="Calibri" pitchFamily="34" charset="0"/>
              </a:rPr>
              <a:t> </a:t>
            </a:r>
            <a:r>
              <a:rPr lang="en-US" sz="2300" b="1" dirty="0" err="1" smtClean="0">
                <a:solidFill>
                  <a:schemeClr val="tx1">
                    <a:lumMod val="95000"/>
                    <a:lumOff val="5000"/>
                  </a:schemeClr>
                </a:solidFill>
                <a:latin typeface="Calibri" pitchFamily="34" charset="0"/>
              </a:rPr>
              <a:t>Benedictina</a:t>
            </a:r>
            <a:r>
              <a:rPr lang="en-US" sz="2300" b="1" dirty="0" smtClean="0">
                <a:solidFill>
                  <a:schemeClr val="tx1">
                    <a:lumMod val="95000"/>
                    <a:lumOff val="5000"/>
                  </a:schemeClr>
                </a:solidFill>
                <a:latin typeface="Calibri" pitchFamily="34" charset="0"/>
              </a:rPr>
              <a:t> </a:t>
            </a:r>
            <a:r>
              <a:rPr lang="en-US" sz="2300" b="1" dirty="0" err="1" smtClean="0">
                <a:solidFill>
                  <a:schemeClr val="tx1">
                    <a:lumMod val="95000"/>
                    <a:lumOff val="5000"/>
                  </a:schemeClr>
                </a:solidFill>
                <a:latin typeface="Calibri" pitchFamily="34" charset="0"/>
              </a:rPr>
              <a:t>Inglesa</a:t>
            </a:r>
            <a:r>
              <a:rPr lang="en-US" sz="2300" b="1" dirty="0" smtClean="0">
                <a:solidFill>
                  <a:schemeClr val="tx1">
                    <a:lumMod val="95000"/>
                    <a:lumOff val="5000"/>
                  </a:schemeClr>
                </a:solidFill>
                <a:latin typeface="Calibri" pitchFamily="34" charset="0"/>
              </a:rPr>
              <a:t> </a:t>
            </a:r>
            <a:r>
              <a:rPr lang="en-US" sz="2300" b="1" dirty="0" err="1" smtClean="0">
                <a:solidFill>
                  <a:schemeClr val="tx1">
                    <a:lumMod val="95000"/>
                    <a:lumOff val="5000"/>
                  </a:schemeClr>
                </a:solidFill>
                <a:latin typeface="Calibri" pitchFamily="34" charset="0"/>
              </a:rPr>
              <a:t>establecieron</a:t>
            </a:r>
            <a:r>
              <a:rPr lang="en-US" sz="2300" b="1" dirty="0" smtClean="0">
                <a:solidFill>
                  <a:schemeClr val="tx1">
                    <a:lumMod val="95000"/>
                    <a:lumOff val="5000"/>
                  </a:schemeClr>
                </a:solidFill>
                <a:latin typeface="Calibri" pitchFamily="34" charset="0"/>
              </a:rPr>
              <a:t> </a:t>
            </a:r>
            <a:r>
              <a:rPr lang="en-US" sz="2300" b="1" dirty="0" err="1" smtClean="0">
                <a:solidFill>
                  <a:schemeClr val="tx1">
                    <a:lumMod val="95000"/>
                    <a:lumOff val="5000"/>
                  </a:schemeClr>
                </a:solidFill>
                <a:latin typeface="Calibri" pitchFamily="34" charset="0"/>
              </a:rPr>
              <a:t>una</a:t>
            </a:r>
            <a:r>
              <a:rPr lang="en-US" sz="2300" b="1" dirty="0" smtClean="0">
                <a:solidFill>
                  <a:schemeClr val="tx1">
                    <a:lumMod val="95000"/>
                    <a:lumOff val="5000"/>
                  </a:schemeClr>
                </a:solidFill>
                <a:latin typeface="Calibri" pitchFamily="34" charset="0"/>
              </a:rPr>
              <a:t> </a:t>
            </a:r>
            <a:r>
              <a:rPr lang="en-US" sz="2300" b="1" dirty="0" err="1" smtClean="0">
                <a:solidFill>
                  <a:schemeClr val="tx1">
                    <a:lumMod val="95000"/>
                    <a:lumOff val="5000"/>
                  </a:schemeClr>
                </a:solidFill>
                <a:latin typeface="Calibri" pitchFamily="34" charset="0"/>
              </a:rPr>
              <a:t>Consocación</a:t>
            </a:r>
            <a:r>
              <a:rPr lang="en-US" sz="2300" b="1" dirty="0" smtClean="0">
                <a:solidFill>
                  <a:schemeClr val="tx1">
                    <a:lumMod val="95000"/>
                    <a:lumOff val="5000"/>
                  </a:schemeClr>
                </a:solidFill>
                <a:latin typeface="Calibri" pitchFamily="34" charset="0"/>
              </a:rPr>
              <a:t> </a:t>
            </a:r>
            <a:r>
              <a:rPr lang="en-US" sz="2300" b="1" dirty="0" err="1" smtClean="0">
                <a:solidFill>
                  <a:schemeClr val="tx1">
                    <a:lumMod val="95000"/>
                    <a:lumOff val="5000"/>
                  </a:schemeClr>
                </a:solidFill>
                <a:latin typeface="Calibri" pitchFamily="34" charset="0"/>
              </a:rPr>
              <a:t>jurídica</a:t>
            </a:r>
            <a:r>
              <a:rPr lang="en-US" sz="2300" b="1" dirty="0" smtClean="0">
                <a:solidFill>
                  <a:schemeClr val="tx1">
                    <a:lumMod val="95000"/>
                    <a:lumOff val="5000"/>
                  </a:schemeClr>
                </a:solidFill>
                <a:latin typeface="Calibri" pitchFamily="34" charset="0"/>
              </a:rPr>
              <a:t> </a:t>
            </a:r>
            <a:r>
              <a:rPr lang="en-US" sz="2300" b="1" dirty="0" err="1" smtClean="0">
                <a:solidFill>
                  <a:schemeClr val="tx1">
                    <a:lumMod val="95000"/>
                    <a:lumOff val="5000"/>
                  </a:schemeClr>
                </a:solidFill>
                <a:latin typeface="Calibri" pitchFamily="34" charset="0"/>
              </a:rPr>
              <a:t>que</a:t>
            </a:r>
            <a:r>
              <a:rPr lang="en-US" sz="2300" b="1" dirty="0" smtClean="0">
                <a:solidFill>
                  <a:schemeClr val="tx1">
                    <a:lumMod val="95000"/>
                    <a:lumOff val="5000"/>
                  </a:schemeClr>
                </a:solidFill>
                <a:latin typeface="Calibri" pitchFamily="34" charset="0"/>
              </a:rPr>
              <a:t> </a:t>
            </a:r>
            <a:r>
              <a:rPr lang="en-US" sz="2300" b="1" dirty="0" err="1" smtClean="0">
                <a:solidFill>
                  <a:schemeClr val="tx1">
                    <a:lumMod val="95000"/>
                    <a:lumOff val="5000"/>
                  </a:schemeClr>
                </a:solidFill>
                <a:latin typeface="Calibri" pitchFamily="34" charset="0"/>
              </a:rPr>
              <a:t>formaliza</a:t>
            </a:r>
            <a:r>
              <a:rPr lang="en-US" sz="2300" b="1" dirty="0" smtClean="0">
                <a:solidFill>
                  <a:schemeClr val="tx1">
                    <a:lumMod val="95000"/>
                    <a:lumOff val="5000"/>
                  </a:schemeClr>
                </a:solidFill>
                <a:latin typeface="Calibri" pitchFamily="34" charset="0"/>
              </a:rPr>
              <a:t> y </a:t>
            </a:r>
            <a:r>
              <a:rPr lang="en-US" sz="2300" b="1" dirty="0" err="1" smtClean="0">
                <a:solidFill>
                  <a:schemeClr val="tx1">
                    <a:lumMod val="95000"/>
                    <a:lumOff val="5000"/>
                  </a:schemeClr>
                </a:solidFill>
                <a:latin typeface="Calibri" pitchFamily="34" charset="0"/>
              </a:rPr>
              <a:t>proyecta</a:t>
            </a:r>
            <a:r>
              <a:rPr lang="en-US" sz="2300" b="1" dirty="0" smtClean="0">
                <a:solidFill>
                  <a:schemeClr val="tx1">
                    <a:lumMod val="95000"/>
                    <a:lumOff val="5000"/>
                  </a:schemeClr>
                </a:solidFill>
                <a:latin typeface="Calibri" pitchFamily="34" charset="0"/>
              </a:rPr>
              <a:t> </a:t>
            </a:r>
            <a:r>
              <a:rPr lang="en-US" sz="2300" b="1" dirty="0" err="1" smtClean="0">
                <a:solidFill>
                  <a:schemeClr val="tx1">
                    <a:lumMod val="95000"/>
                    <a:lumOff val="5000"/>
                  </a:schemeClr>
                </a:solidFill>
                <a:latin typeface="Calibri" pitchFamily="34" charset="0"/>
              </a:rPr>
              <a:t>una</a:t>
            </a:r>
            <a:r>
              <a:rPr lang="en-US" sz="2300" b="1" dirty="0" smtClean="0">
                <a:solidFill>
                  <a:schemeClr val="tx1">
                    <a:lumMod val="95000"/>
                    <a:lumOff val="5000"/>
                  </a:schemeClr>
                </a:solidFill>
                <a:latin typeface="Calibri" pitchFamily="34" charset="0"/>
              </a:rPr>
              <a:t> </a:t>
            </a:r>
            <a:r>
              <a:rPr lang="en-US" sz="2300" b="1" dirty="0" err="1" smtClean="0">
                <a:solidFill>
                  <a:schemeClr val="tx1">
                    <a:lumMod val="95000"/>
                    <a:lumOff val="5000"/>
                  </a:schemeClr>
                </a:solidFill>
                <a:latin typeface="Calibri" pitchFamily="34" charset="0"/>
              </a:rPr>
              <a:t>relación</a:t>
            </a:r>
            <a:r>
              <a:rPr lang="en-US" sz="2300" b="1" dirty="0" smtClean="0">
                <a:solidFill>
                  <a:schemeClr val="tx1">
                    <a:lumMod val="95000"/>
                    <a:lumOff val="5000"/>
                  </a:schemeClr>
                </a:solidFill>
                <a:latin typeface="Calibri" pitchFamily="34" charset="0"/>
              </a:rPr>
              <a:t> de </a:t>
            </a:r>
            <a:r>
              <a:rPr lang="en-US" sz="2300" b="1" dirty="0" err="1" smtClean="0">
                <a:solidFill>
                  <a:schemeClr val="tx1">
                    <a:lumMod val="95000"/>
                    <a:lumOff val="5000"/>
                  </a:schemeClr>
                </a:solidFill>
                <a:latin typeface="Calibri" pitchFamily="34" charset="0"/>
              </a:rPr>
              <a:t>ayuda</a:t>
            </a:r>
            <a:r>
              <a:rPr lang="en-US" sz="2300" b="1" dirty="0" smtClean="0">
                <a:solidFill>
                  <a:schemeClr val="tx1">
                    <a:lumMod val="95000"/>
                    <a:lumOff val="5000"/>
                  </a:schemeClr>
                </a:solidFill>
                <a:latin typeface="Calibri" pitchFamily="34" charset="0"/>
              </a:rPr>
              <a:t> </a:t>
            </a:r>
            <a:r>
              <a:rPr lang="en-US" sz="2300" b="1" dirty="0" err="1" smtClean="0">
                <a:solidFill>
                  <a:schemeClr val="tx1">
                    <a:lumMod val="95000"/>
                    <a:lumOff val="5000"/>
                  </a:schemeClr>
                </a:solidFill>
                <a:latin typeface="Calibri" pitchFamily="34" charset="0"/>
              </a:rPr>
              <a:t>mutua</a:t>
            </a:r>
            <a:r>
              <a:rPr lang="en-US" sz="2300" b="1" dirty="0" smtClean="0">
                <a:solidFill>
                  <a:schemeClr val="tx1">
                    <a:lumMod val="95000"/>
                    <a:lumOff val="5000"/>
                  </a:schemeClr>
                </a:solidFill>
                <a:latin typeface="Calibri" pitchFamily="34" charset="0"/>
              </a:rPr>
              <a:t> e </a:t>
            </a:r>
            <a:r>
              <a:rPr lang="en-US" sz="2300" b="1" dirty="0" err="1" smtClean="0">
                <a:solidFill>
                  <a:schemeClr val="tx1">
                    <a:lumMod val="95000"/>
                    <a:lumOff val="5000"/>
                  </a:schemeClr>
                </a:solidFill>
                <a:latin typeface="Calibri" pitchFamily="34" charset="0"/>
              </a:rPr>
              <a:t>intercambio</a:t>
            </a:r>
            <a:r>
              <a:rPr lang="en-US" sz="2300" b="1" dirty="0" smtClean="0">
                <a:solidFill>
                  <a:schemeClr val="tx1">
                    <a:lumMod val="95000"/>
                    <a:lumOff val="5000"/>
                  </a:schemeClr>
                </a:solidFill>
                <a:latin typeface="Calibri" pitchFamily="34" charset="0"/>
              </a:rPr>
              <a:t> entre </a:t>
            </a:r>
            <a:r>
              <a:rPr lang="en-US" sz="2300" b="1" dirty="0" err="1" smtClean="0">
                <a:solidFill>
                  <a:schemeClr val="tx1">
                    <a:lumMod val="95000"/>
                    <a:lumOff val="5000"/>
                  </a:schemeClr>
                </a:solidFill>
                <a:latin typeface="Calibri" pitchFamily="34" charset="0"/>
              </a:rPr>
              <a:t>Manquehue</a:t>
            </a:r>
            <a:r>
              <a:rPr lang="en-US" sz="2300" b="1" dirty="0" smtClean="0">
                <a:solidFill>
                  <a:schemeClr val="tx1">
                    <a:lumMod val="95000"/>
                    <a:lumOff val="5000"/>
                  </a:schemeClr>
                </a:solidFill>
                <a:latin typeface="Calibri" pitchFamily="34" charset="0"/>
              </a:rPr>
              <a:t> y </a:t>
            </a:r>
            <a:r>
              <a:rPr lang="en-US" sz="2300" b="1" dirty="0" err="1" smtClean="0">
                <a:solidFill>
                  <a:schemeClr val="tx1">
                    <a:lumMod val="95000"/>
                    <a:lumOff val="5000"/>
                  </a:schemeClr>
                </a:solidFill>
                <a:latin typeface="Calibri" pitchFamily="34" charset="0"/>
              </a:rPr>
              <a:t>todos</a:t>
            </a:r>
            <a:r>
              <a:rPr lang="en-US" sz="2300" b="1" dirty="0" smtClean="0">
                <a:solidFill>
                  <a:schemeClr val="tx1">
                    <a:lumMod val="95000"/>
                    <a:lumOff val="5000"/>
                  </a:schemeClr>
                </a:solidFill>
                <a:latin typeface="Calibri" pitchFamily="34" charset="0"/>
              </a:rPr>
              <a:t> los </a:t>
            </a:r>
            <a:r>
              <a:rPr lang="en-US" sz="2300" b="1" dirty="0" err="1" smtClean="0">
                <a:solidFill>
                  <a:schemeClr val="tx1">
                    <a:lumMod val="95000"/>
                    <a:lumOff val="5000"/>
                  </a:schemeClr>
                </a:solidFill>
                <a:latin typeface="Calibri" pitchFamily="34" charset="0"/>
              </a:rPr>
              <a:t>monasterios</a:t>
            </a:r>
            <a:r>
              <a:rPr lang="en-US" sz="2300" b="1" dirty="0" smtClean="0">
                <a:solidFill>
                  <a:schemeClr val="tx1">
                    <a:lumMod val="95000"/>
                    <a:lumOff val="5000"/>
                  </a:schemeClr>
                </a:solidFill>
                <a:latin typeface="Calibri" pitchFamily="34" charset="0"/>
              </a:rPr>
              <a:t> de la </a:t>
            </a:r>
            <a:r>
              <a:rPr lang="en-US" sz="2300" b="1" dirty="0" err="1" smtClean="0">
                <a:solidFill>
                  <a:schemeClr val="tx1">
                    <a:lumMod val="95000"/>
                    <a:lumOff val="5000"/>
                  </a:schemeClr>
                </a:solidFill>
                <a:latin typeface="Calibri" pitchFamily="34" charset="0"/>
              </a:rPr>
              <a:t>Congregación</a:t>
            </a:r>
            <a:r>
              <a:rPr lang="en-US" sz="2300" b="1" dirty="0" smtClean="0">
                <a:solidFill>
                  <a:schemeClr val="tx1">
                    <a:lumMod val="95000"/>
                    <a:lumOff val="5000"/>
                  </a:schemeClr>
                </a:solidFill>
                <a:latin typeface="Calibri" pitchFamily="34" charset="0"/>
              </a:rPr>
              <a:t>. </a:t>
            </a:r>
            <a:endParaRPr lang="es-ES_tradnl" sz="2300" b="1" dirty="0">
              <a:solidFill>
                <a:srgbClr val="0D0D0D"/>
              </a:solidFill>
              <a:latin typeface="Calibri" pitchFamily="34" charset="0"/>
              <a:ea typeface="NSimSun" pitchFamily="49" charset="-122"/>
            </a:endParaRPr>
          </a:p>
        </p:txBody>
      </p:sp>
    </p:spTree>
  </p:cSld>
  <p:clrMapOvr>
    <a:masterClrMapping/>
  </p:clrMapOvr>
  <p:transition advClick="0" advTm="10000"/>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70" name="Picture 2" descr="D:\Comunicaciones\fotos\Mision UK\Ampleforth\P1230578.JPG"/>
          <p:cNvPicPr>
            <a:picLocks noChangeAspect="1" noChangeArrowheads="1"/>
          </p:cNvPicPr>
          <p:nvPr/>
        </p:nvPicPr>
        <p:blipFill>
          <a:blip r:embed="rId2" cstate="print"/>
          <a:srcRect/>
          <a:stretch>
            <a:fillRect/>
          </a:stretch>
        </p:blipFill>
        <p:spPr bwMode="auto">
          <a:xfrm>
            <a:off x="0" y="1642879"/>
            <a:ext cx="9144000" cy="6858219"/>
          </a:xfrm>
          <a:prstGeom prst="rect">
            <a:avLst/>
          </a:prstGeom>
          <a:noFill/>
        </p:spPr>
      </p:pic>
      <p:sp>
        <p:nvSpPr>
          <p:cNvPr id="2" name="1 Título"/>
          <p:cNvSpPr>
            <a:spLocks noGrp="1"/>
          </p:cNvSpPr>
          <p:nvPr>
            <p:ph type="ctrTitle"/>
          </p:nvPr>
        </p:nvSpPr>
        <p:spPr>
          <a:xfrm>
            <a:off x="32" y="142852"/>
            <a:ext cx="9144000" cy="1470025"/>
          </a:xfrm>
        </p:spPr>
        <p:txBody>
          <a:bodyPr>
            <a:noAutofit/>
          </a:bodyPr>
          <a:lstStyle/>
          <a:p>
            <a:r>
              <a:rPr lang="es-CL" sz="2400" dirty="0" smtClean="0"/>
              <a:t>Todos los veranos parten grupos de misioneros durante enero y febrero a monasterios de la Congregación Benedictina Inglesa. En los últimos 9 años han ido más de 130 jóvenes a misionar por 2 meses a colegios en Inglaterra y Estadios Unidos.</a:t>
            </a:r>
            <a:endParaRPr lang="es-CL" sz="2400" dirty="0"/>
          </a:p>
        </p:txBody>
      </p:sp>
    </p:spTree>
  </p:cSld>
  <p:clrMapOvr>
    <a:masterClrMapping/>
  </p:clrMapOvr>
  <p:transition advClick="0" advTm="10000"/>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ext Box 1027"/>
          <p:cNvSpPr txBox="1">
            <a:spLocks noChangeArrowheads="1"/>
          </p:cNvSpPr>
          <p:nvPr/>
        </p:nvSpPr>
        <p:spPr bwMode="auto">
          <a:xfrm>
            <a:off x="285750" y="857250"/>
            <a:ext cx="7143770" cy="1446550"/>
          </a:xfrm>
          <a:prstGeom prst="rect">
            <a:avLst/>
          </a:prstGeom>
          <a:noFill/>
          <a:ln w="9525">
            <a:noFill/>
            <a:miter lim="800000"/>
            <a:headEnd/>
            <a:tailEnd/>
          </a:ln>
        </p:spPr>
        <p:txBody>
          <a:bodyPr wrap="square">
            <a:spAutoFit/>
          </a:bodyPr>
          <a:lstStyle/>
          <a:p>
            <a:pPr algn="l"/>
            <a:r>
              <a:rPr lang="es-CL" sz="4400" b="1" dirty="0" smtClean="0">
                <a:latin typeface="Calibri" pitchFamily="34" charset="0"/>
              </a:rPr>
              <a:t>Apostolados del Movimiento </a:t>
            </a:r>
            <a:r>
              <a:rPr lang="es-CL" sz="4400" b="1" dirty="0" err="1" smtClean="0">
                <a:latin typeface="Calibri" pitchFamily="34" charset="0"/>
              </a:rPr>
              <a:t>Manquehue</a:t>
            </a:r>
            <a:endParaRPr lang="es-CL" sz="4400" b="1" dirty="0">
              <a:latin typeface="Calibri" pitchFamily="34" charset="0"/>
            </a:endParaRPr>
          </a:p>
        </p:txBody>
      </p:sp>
      <p:pic>
        <p:nvPicPr>
          <p:cNvPr id="47107" name="4 Imagen" descr="trabajo.tif"/>
          <p:cNvPicPr>
            <a:picLocks noChangeAspect="1"/>
          </p:cNvPicPr>
          <p:nvPr/>
        </p:nvPicPr>
        <p:blipFill>
          <a:blip r:embed="rId3"/>
          <a:srcRect/>
          <a:stretch>
            <a:fillRect/>
          </a:stretch>
        </p:blipFill>
        <p:spPr bwMode="auto">
          <a:xfrm>
            <a:off x="0" y="4214813"/>
            <a:ext cx="9131300" cy="2643187"/>
          </a:xfrm>
          <a:prstGeom prst="rect">
            <a:avLst/>
          </a:prstGeom>
          <a:noFill/>
          <a:ln w="9525">
            <a:noFill/>
            <a:miter lim="800000"/>
            <a:headEnd/>
            <a:tailEnd/>
          </a:ln>
        </p:spPr>
      </p:pic>
    </p:spTree>
  </p:cSld>
  <p:clrMapOvr>
    <a:masterClrMapping/>
  </p:clrMapOvr>
  <p:transition advClick="0" advTm="10000"/>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6" descr="3957_3G"/>
          <p:cNvPicPr>
            <a:picLocks noChangeAspect="1" noChangeArrowheads="1"/>
          </p:cNvPicPr>
          <p:nvPr/>
        </p:nvPicPr>
        <p:blipFill>
          <a:blip r:embed="rId3"/>
          <a:srcRect/>
          <a:stretch>
            <a:fillRect/>
          </a:stretch>
        </p:blipFill>
        <p:spPr bwMode="auto">
          <a:xfrm>
            <a:off x="0" y="-28575"/>
            <a:ext cx="9144000" cy="6886575"/>
          </a:xfrm>
          <a:prstGeom prst="rect">
            <a:avLst/>
          </a:prstGeom>
          <a:noFill/>
          <a:ln w="9525">
            <a:noFill/>
            <a:miter lim="800000"/>
            <a:headEnd/>
            <a:tailEnd/>
          </a:ln>
        </p:spPr>
      </p:pic>
      <p:sp>
        <p:nvSpPr>
          <p:cNvPr id="218124" name="Text Box 12"/>
          <p:cNvSpPr txBox="1">
            <a:spLocks noChangeArrowheads="1"/>
          </p:cNvSpPr>
          <p:nvPr/>
        </p:nvSpPr>
        <p:spPr bwMode="auto">
          <a:xfrm>
            <a:off x="4219575" y="500063"/>
            <a:ext cx="4529138" cy="1200150"/>
          </a:xfrm>
          <a:prstGeom prst="rect">
            <a:avLst/>
          </a:prstGeom>
          <a:noFill/>
          <a:ln w="9525">
            <a:noFill/>
            <a:miter lim="800000"/>
            <a:headEnd/>
            <a:tailEnd/>
          </a:ln>
          <a:effectLst/>
        </p:spPr>
        <p:txBody>
          <a:bodyPr>
            <a:spAutoFit/>
          </a:bodyPr>
          <a:lstStyle/>
          <a:p>
            <a:pPr algn="l">
              <a:spcBef>
                <a:spcPct val="50000"/>
              </a:spcBef>
              <a:defRPr/>
            </a:pPr>
            <a:r>
              <a:rPr lang="es-ES_tradnl" sz="2400" dirty="0" err="1">
                <a:solidFill>
                  <a:schemeClr val="tx1">
                    <a:lumMod val="95000"/>
                    <a:lumOff val="5000"/>
                  </a:schemeClr>
                </a:solidFill>
                <a:effectLst>
                  <a:outerShdw blurRad="38100" dist="38100" dir="2700000" algn="tl">
                    <a:srgbClr val="000000">
                      <a:alpha val="43137"/>
                    </a:srgbClr>
                  </a:outerShdw>
                </a:effectLst>
                <a:latin typeface="Calibri" pitchFamily="34" charset="0"/>
              </a:rPr>
              <a:t>Manquehue</a:t>
            </a:r>
            <a:r>
              <a:rPr lang="es-ES_tradnl" sz="2400" dirty="0">
                <a:solidFill>
                  <a:schemeClr val="tx1">
                    <a:lumMod val="95000"/>
                    <a:lumOff val="5000"/>
                  </a:schemeClr>
                </a:solidFill>
                <a:effectLst>
                  <a:outerShdw blurRad="38100" dist="38100" dir="2700000" algn="tl">
                    <a:srgbClr val="000000">
                      <a:alpha val="43137"/>
                    </a:srgbClr>
                  </a:outerShdw>
                </a:effectLst>
                <a:latin typeface="Calibri" pitchFamily="34" charset="0"/>
              </a:rPr>
              <a:t> es una palabra indígena que significa “Lugar de Cóndores”</a:t>
            </a:r>
          </a:p>
        </p:txBody>
      </p:sp>
    </p:spTree>
  </p:cSld>
  <p:clrMapOvr>
    <a:masterClrMapping/>
  </p:clrMapOvr>
  <p:transition advClick="0" advTm="10000"/>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5 Imagen" descr="SJOSE.jpg"/>
          <p:cNvPicPr>
            <a:picLocks noChangeAspect="1"/>
          </p:cNvPicPr>
          <p:nvPr/>
        </p:nvPicPr>
        <p:blipFill>
          <a:blip r:embed="rId2"/>
          <a:stretch>
            <a:fillRect/>
          </a:stretch>
        </p:blipFill>
        <p:spPr>
          <a:xfrm>
            <a:off x="6929454" y="4643446"/>
            <a:ext cx="1984248" cy="1984248"/>
          </a:xfrm>
          <a:prstGeom prst="rect">
            <a:avLst/>
          </a:prstGeom>
        </p:spPr>
      </p:pic>
      <p:pic>
        <p:nvPicPr>
          <p:cNvPr id="7" name="6 Imagen" descr="CSB.jpg"/>
          <p:cNvPicPr>
            <a:picLocks noChangeAspect="1"/>
          </p:cNvPicPr>
          <p:nvPr/>
        </p:nvPicPr>
        <p:blipFill>
          <a:blip r:embed="rId3"/>
          <a:stretch>
            <a:fillRect/>
          </a:stretch>
        </p:blipFill>
        <p:spPr>
          <a:xfrm>
            <a:off x="285720" y="4643446"/>
            <a:ext cx="1990344" cy="1990344"/>
          </a:xfrm>
          <a:prstGeom prst="rect">
            <a:avLst/>
          </a:prstGeom>
        </p:spPr>
      </p:pic>
      <p:pic>
        <p:nvPicPr>
          <p:cNvPr id="9" name="8 Imagen" descr="escudocsa.jpg"/>
          <p:cNvPicPr>
            <a:picLocks noChangeAspect="1"/>
          </p:cNvPicPr>
          <p:nvPr/>
        </p:nvPicPr>
        <p:blipFill>
          <a:blip r:embed="rId4"/>
          <a:stretch>
            <a:fillRect/>
          </a:stretch>
        </p:blipFill>
        <p:spPr>
          <a:xfrm>
            <a:off x="4590304" y="4500570"/>
            <a:ext cx="2267712" cy="2212848"/>
          </a:xfrm>
          <a:prstGeom prst="rect">
            <a:avLst/>
          </a:prstGeom>
        </p:spPr>
      </p:pic>
      <p:pic>
        <p:nvPicPr>
          <p:cNvPr id="10" name="9 Imagen" descr="CSL.jpg"/>
          <p:cNvPicPr>
            <a:picLocks noChangeAspect="1"/>
          </p:cNvPicPr>
          <p:nvPr/>
        </p:nvPicPr>
        <p:blipFill>
          <a:blip r:embed="rId5"/>
          <a:stretch>
            <a:fillRect/>
          </a:stretch>
        </p:blipFill>
        <p:spPr>
          <a:xfrm>
            <a:off x="2498026" y="4643446"/>
            <a:ext cx="2002536" cy="2002536"/>
          </a:xfrm>
          <a:prstGeom prst="rect">
            <a:avLst/>
          </a:prstGeom>
        </p:spPr>
      </p:pic>
      <p:pic>
        <p:nvPicPr>
          <p:cNvPr id="11" name="3 Marcador de contenido" descr="MAM.jpg"/>
          <p:cNvPicPr>
            <a:picLocks noChangeAspect="1"/>
          </p:cNvPicPr>
          <p:nvPr/>
        </p:nvPicPr>
        <p:blipFill>
          <a:blip r:embed="rId6"/>
          <a:stretch>
            <a:fillRect/>
          </a:stretch>
        </p:blipFill>
        <p:spPr>
          <a:xfrm>
            <a:off x="3143240" y="357167"/>
            <a:ext cx="2643206" cy="3714594"/>
          </a:xfrm>
          <a:prstGeom prst="rect">
            <a:avLst/>
          </a:prstGeom>
        </p:spPr>
      </p:pic>
    </p:spTree>
  </p:cSld>
  <p:clrMapOvr>
    <a:masterClrMapping/>
  </p:clrMapOvr>
  <p:transition advClick="0" advTm="10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20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20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3" name="Text Box 9"/>
          <p:cNvSpPr txBox="1">
            <a:spLocks noChangeArrowheads="1"/>
          </p:cNvSpPr>
          <p:nvPr/>
        </p:nvSpPr>
        <p:spPr bwMode="auto">
          <a:xfrm>
            <a:off x="0" y="5715000"/>
            <a:ext cx="9144000" cy="800219"/>
          </a:xfrm>
          <a:prstGeom prst="rect">
            <a:avLst/>
          </a:prstGeom>
          <a:noFill/>
          <a:ln w="9525">
            <a:noFill/>
            <a:miter lim="800000"/>
            <a:headEnd/>
            <a:tailEnd/>
          </a:ln>
        </p:spPr>
        <p:txBody>
          <a:bodyPr>
            <a:spAutoFit/>
          </a:bodyPr>
          <a:lstStyle/>
          <a:p>
            <a:pPr algn="ctr">
              <a:spcBef>
                <a:spcPct val="50000"/>
              </a:spcBef>
              <a:defRPr/>
            </a:pPr>
            <a:r>
              <a:rPr lang="es-ES_tradnl" sz="2300" b="1" dirty="0" smtClean="0">
                <a:solidFill>
                  <a:schemeClr val="tx1">
                    <a:lumMod val="95000"/>
                    <a:lumOff val="5000"/>
                  </a:schemeClr>
                </a:solidFill>
                <a:latin typeface="Calibri" pitchFamily="34" charset="0"/>
              </a:rPr>
              <a:t>San </a:t>
            </a:r>
            <a:r>
              <a:rPr lang="es-ES_tradnl" sz="2300" b="1" dirty="0">
                <a:solidFill>
                  <a:schemeClr val="tx1">
                    <a:lumMod val="95000"/>
                    <a:lumOff val="5000"/>
                  </a:schemeClr>
                </a:solidFill>
                <a:latin typeface="Calibri" pitchFamily="34" charset="0"/>
              </a:rPr>
              <a:t>Benito </a:t>
            </a:r>
            <a:r>
              <a:rPr lang="es-ES_tradnl" sz="2300" b="1" dirty="0" smtClean="0">
                <a:solidFill>
                  <a:schemeClr val="tx1">
                    <a:lumMod val="95000"/>
                    <a:lumOff val="5000"/>
                  </a:schemeClr>
                </a:solidFill>
                <a:latin typeface="Calibri" pitchFamily="34" charset="0"/>
              </a:rPr>
              <a:t>es un colegio privado con 1600 alumnos, niños y niñas desde los 4 hasta los 18 años.</a:t>
            </a:r>
            <a:endParaRPr lang="es-ES_tradnl" sz="2300" b="1" dirty="0">
              <a:solidFill>
                <a:schemeClr val="tx1">
                  <a:lumMod val="95000"/>
                  <a:lumOff val="5000"/>
                </a:schemeClr>
              </a:solidFill>
              <a:latin typeface="Calibri" pitchFamily="34" charset="0"/>
            </a:endParaRPr>
          </a:p>
        </p:txBody>
      </p:sp>
      <p:pic>
        <p:nvPicPr>
          <p:cNvPr id="48131" name="6 Imagen" descr="Manquehue (38).jpg"/>
          <p:cNvPicPr>
            <a:picLocks noChangeAspect="1"/>
          </p:cNvPicPr>
          <p:nvPr/>
        </p:nvPicPr>
        <p:blipFill>
          <a:blip r:embed="rId3"/>
          <a:srcRect/>
          <a:stretch>
            <a:fillRect/>
          </a:stretch>
        </p:blipFill>
        <p:spPr bwMode="auto">
          <a:xfrm>
            <a:off x="0" y="1071563"/>
            <a:ext cx="9144000" cy="4500562"/>
          </a:xfrm>
          <a:prstGeom prst="rect">
            <a:avLst/>
          </a:prstGeom>
          <a:noFill/>
          <a:ln w="9525">
            <a:noFill/>
            <a:miter lim="800000"/>
            <a:headEnd/>
            <a:tailEnd/>
          </a:ln>
        </p:spPr>
      </p:pic>
      <p:sp>
        <p:nvSpPr>
          <p:cNvPr id="48132" name="Rectangle 1028"/>
          <p:cNvSpPr>
            <a:spLocks noChangeArrowheads="1"/>
          </p:cNvSpPr>
          <p:nvPr/>
        </p:nvSpPr>
        <p:spPr bwMode="auto">
          <a:xfrm>
            <a:off x="2309813" y="-285750"/>
            <a:ext cx="4951412" cy="1362075"/>
          </a:xfrm>
          <a:prstGeom prst="rect">
            <a:avLst/>
          </a:prstGeom>
          <a:noFill/>
          <a:ln w="9525">
            <a:noFill/>
            <a:miter lim="800000"/>
            <a:headEnd/>
            <a:tailEnd/>
          </a:ln>
        </p:spPr>
        <p:txBody>
          <a:bodyPr wrap="none">
            <a:spAutoFit/>
          </a:bodyPr>
          <a:lstStyle/>
          <a:p>
            <a:pPr>
              <a:lnSpc>
                <a:spcPct val="200000"/>
              </a:lnSpc>
            </a:pPr>
            <a:r>
              <a:rPr lang="es-CL" sz="4800" b="1">
                <a:latin typeface="Calibri" pitchFamily="34" charset="0"/>
              </a:rPr>
              <a:t>Colegio San Benito</a:t>
            </a:r>
            <a:endParaRPr lang="es-CL" sz="2400">
              <a:latin typeface="Calibri" pitchFamily="34" charset="0"/>
            </a:endParaRPr>
          </a:p>
        </p:txBody>
      </p:sp>
    </p:spTree>
  </p:cSld>
  <p:clrMapOvr>
    <a:masterClrMapping/>
  </p:clrMapOvr>
  <p:transition advClick="0" advTm="10000"/>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p:txBody>
          <a:bodyPr/>
          <a:lstStyle/>
          <a:p>
            <a:endParaRPr lang="es-CL"/>
          </a:p>
        </p:txBody>
      </p:sp>
      <p:sp>
        <p:nvSpPr>
          <p:cNvPr id="3" name="2 Subtítulo"/>
          <p:cNvSpPr>
            <a:spLocks noGrp="1"/>
          </p:cNvSpPr>
          <p:nvPr>
            <p:ph type="subTitle" idx="1"/>
          </p:nvPr>
        </p:nvSpPr>
        <p:spPr/>
        <p:txBody>
          <a:bodyPr/>
          <a:lstStyle/>
          <a:p>
            <a:endParaRPr lang="es-CL"/>
          </a:p>
        </p:txBody>
      </p:sp>
      <p:pic>
        <p:nvPicPr>
          <p:cNvPr id="1026" name="Picture 2" descr="E:\Antiguo Mac\MAM\CBM\2012\Fotos antiguas MAM\csb.jpg"/>
          <p:cNvPicPr>
            <a:picLocks noChangeAspect="1" noChangeArrowheads="1"/>
          </p:cNvPicPr>
          <p:nvPr/>
        </p:nvPicPr>
        <p:blipFill>
          <a:blip r:embed="rId2"/>
          <a:srcRect/>
          <a:stretch>
            <a:fillRect/>
          </a:stretch>
        </p:blipFill>
        <p:spPr bwMode="auto">
          <a:xfrm>
            <a:off x="0" y="-24"/>
            <a:ext cx="9313221" cy="6858000"/>
          </a:xfrm>
          <a:prstGeom prst="rect">
            <a:avLst/>
          </a:prstGeom>
          <a:noFill/>
        </p:spPr>
      </p:pic>
    </p:spTree>
  </p:cSld>
  <p:clrMapOvr>
    <a:masterClrMapping/>
  </p:clrMapOvr>
  <p:transition advClick="0" advTm="10000"/>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ext Box 10"/>
          <p:cNvSpPr txBox="1">
            <a:spLocks noChangeArrowheads="1"/>
          </p:cNvSpPr>
          <p:nvPr/>
        </p:nvSpPr>
        <p:spPr bwMode="auto">
          <a:xfrm>
            <a:off x="292100" y="1916113"/>
            <a:ext cx="5000625" cy="4042132"/>
          </a:xfrm>
          <a:prstGeom prst="rect">
            <a:avLst/>
          </a:prstGeom>
          <a:noFill/>
          <a:ln w="9525">
            <a:noFill/>
            <a:miter lim="800000"/>
            <a:headEnd/>
            <a:tailEnd/>
          </a:ln>
        </p:spPr>
        <p:txBody>
          <a:bodyPr>
            <a:spAutoFit/>
          </a:bodyPr>
          <a:lstStyle/>
          <a:p>
            <a:pPr>
              <a:lnSpc>
                <a:spcPts val="2800"/>
              </a:lnSpc>
              <a:spcBef>
                <a:spcPct val="50000"/>
              </a:spcBef>
            </a:pPr>
            <a:r>
              <a:rPr lang="es-ES_tradnl" sz="2000" b="1" dirty="0">
                <a:solidFill>
                  <a:srgbClr val="0D0D0D"/>
                </a:solidFill>
                <a:latin typeface="Calibri" pitchFamily="34" charset="0"/>
              </a:rPr>
              <a:t>San </a:t>
            </a:r>
            <a:r>
              <a:rPr lang="es-ES_tradnl" sz="2000" b="1" dirty="0" smtClean="0">
                <a:solidFill>
                  <a:srgbClr val="0D0D0D"/>
                </a:solidFill>
                <a:latin typeface="Calibri" pitchFamily="34" charset="0"/>
              </a:rPr>
              <a:t>Lorenzo es un colegio y un centro comunitario en un área de escasos recursos de Santiago que educa cerca de 900 ni</a:t>
            </a:r>
            <a:r>
              <a:rPr lang="es-ES_tradnl" sz="2000" b="1" dirty="0" smtClean="0">
                <a:solidFill>
                  <a:schemeClr val="tx1">
                    <a:lumMod val="95000"/>
                    <a:lumOff val="5000"/>
                  </a:schemeClr>
                </a:solidFill>
                <a:latin typeface="Calibri" pitchFamily="34" charset="0"/>
              </a:rPr>
              <a:t>ños y niñas, atendiendo a sus familias y a la comunidad local.</a:t>
            </a:r>
            <a:r>
              <a:rPr lang="es-ES_tradnl" sz="2000" b="1" dirty="0" smtClean="0">
                <a:solidFill>
                  <a:srgbClr val="0D0D0D"/>
                </a:solidFill>
                <a:latin typeface="Calibri" pitchFamily="34" charset="0"/>
              </a:rPr>
              <a:t> El colegio se preocupa de la educación primaria y secundaria de sus alumnos, además tiene la opción de educación secundaria técnica preparando a los jóvenes y especializándolos en artes gráficas e impresión. También ofrece talleres comunitarios para adultos.</a:t>
            </a:r>
          </a:p>
        </p:txBody>
      </p:sp>
      <p:pic>
        <p:nvPicPr>
          <p:cNvPr id="49155" name="5 Imagen" descr="PICT0538.jpg"/>
          <p:cNvPicPr>
            <a:picLocks noChangeAspect="1"/>
          </p:cNvPicPr>
          <p:nvPr/>
        </p:nvPicPr>
        <p:blipFill>
          <a:blip r:embed="rId3"/>
          <a:srcRect/>
          <a:stretch>
            <a:fillRect/>
          </a:stretch>
        </p:blipFill>
        <p:spPr bwMode="auto">
          <a:xfrm>
            <a:off x="5357813" y="0"/>
            <a:ext cx="3786187" cy="6858000"/>
          </a:xfrm>
          <a:prstGeom prst="rect">
            <a:avLst/>
          </a:prstGeom>
          <a:noFill/>
          <a:ln w="9525">
            <a:noFill/>
            <a:miter lim="800000"/>
            <a:headEnd/>
            <a:tailEnd/>
          </a:ln>
        </p:spPr>
      </p:pic>
      <p:sp>
        <p:nvSpPr>
          <p:cNvPr id="49156" name="Rectangle 1028"/>
          <p:cNvSpPr>
            <a:spLocks noChangeArrowheads="1"/>
          </p:cNvSpPr>
          <p:nvPr/>
        </p:nvSpPr>
        <p:spPr bwMode="auto">
          <a:xfrm>
            <a:off x="214313" y="285750"/>
            <a:ext cx="3257550" cy="1570038"/>
          </a:xfrm>
          <a:prstGeom prst="rect">
            <a:avLst/>
          </a:prstGeom>
          <a:noFill/>
          <a:ln w="9525">
            <a:noFill/>
            <a:miter lim="800000"/>
            <a:headEnd/>
            <a:tailEnd/>
          </a:ln>
        </p:spPr>
        <p:txBody>
          <a:bodyPr wrap="none">
            <a:spAutoFit/>
          </a:bodyPr>
          <a:lstStyle/>
          <a:p>
            <a:pPr algn="l"/>
            <a:r>
              <a:rPr lang="es-CL" sz="4800" b="1">
                <a:latin typeface="Calibri" pitchFamily="34" charset="0"/>
              </a:rPr>
              <a:t>Colegio </a:t>
            </a:r>
          </a:p>
          <a:p>
            <a:pPr algn="l"/>
            <a:r>
              <a:rPr lang="es-CL" sz="4800" b="1">
                <a:latin typeface="Calibri" pitchFamily="34" charset="0"/>
              </a:rPr>
              <a:t>San Lorenzo</a:t>
            </a:r>
            <a:endParaRPr lang="es-CL" sz="2400">
              <a:latin typeface="Calibri" pitchFamily="34" charset="0"/>
            </a:endParaRPr>
          </a:p>
        </p:txBody>
      </p:sp>
    </p:spTree>
  </p:cSld>
  <p:clrMapOvr>
    <a:masterClrMapping/>
  </p:clrMapOvr>
  <p:transition advClick="0" advTm="10000"/>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2 Imagen" descr="DSCF0077.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advClick="0" advTm="10000"/>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7 Imagen" descr="ansel070.jpg"/>
          <p:cNvPicPr>
            <a:picLocks noChangeAspect="1"/>
          </p:cNvPicPr>
          <p:nvPr/>
        </p:nvPicPr>
        <p:blipFill>
          <a:blip r:embed="rId3"/>
          <a:srcRect/>
          <a:stretch>
            <a:fillRect/>
          </a:stretch>
        </p:blipFill>
        <p:spPr bwMode="auto">
          <a:xfrm>
            <a:off x="0" y="1143000"/>
            <a:ext cx="9144000" cy="4214813"/>
          </a:xfrm>
          <a:prstGeom prst="rect">
            <a:avLst/>
          </a:prstGeom>
          <a:noFill/>
          <a:ln w="9525">
            <a:noFill/>
            <a:miter lim="800000"/>
            <a:headEnd/>
            <a:tailEnd/>
          </a:ln>
        </p:spPr>
      </p:pic>
      <p:sp>
        <p:nvSpPr>
          <p:cNvPr id="51203" name="Rectangle 1028"/>
          <p:cNvSpPr>
            <a:spLocks noChangeArrowheads="1"/>
          </p:cNvSpPr>
          <p:nvPr/>
        </p:nvSpPr>
        <p:spPr bwMode="auto">
          <a:xfrm>
            <a:off x="2197100" y="-285750"/>
            <a:ext cx="5518150" cy="1362075"/>
          </a:xfrm>
          <a:prstGeom prst="rect">
            <a:avLst/>
          </a:prstGeom>
          <a:noFill/>
          <a:ln w="9525">
            <a:noFill/>
            <a:miter lim="800000"/>
            <a:headEnd/>
            <a:tailEnd/>
          </a:ln>
        </p:spPr>
        <p:txBody>
          <a:bodyPr wrap="none">
            <a:spAutoFit/>
          </a:bodyPr>
          <a:lstStyle/>
          <a:p>
            <a:pPr>
              <a:lnSpc>
                <a:spcPct val="200000"/>
              </a:lnSpc>
            </a:pPr>
            <a:r>
              <a:rPr lang="es-CL" sz="4800" b="1">
                <a:latin typeface="Calibri" pitchFamily="34" charset="0"/>
              </a:rPr>
              <a:t>Colegio San Anselmo</a:t>
            </a:r>
            <a:endParaRPr lang="es-CL" sz="2400">
              <a:latin typeface="Calibri" pitchFamily="34" charset="0"/>
            </a:endParaRPr>
          </a:p>
        </p:txBody>
      </p:sp>
      <p:sp>
        <p:nvSpPr>
          <p:cNvPr id="51204" name="Text Box 9"/>
          <p:cNvSpPr txBox="1">
            <a:spLocks noChangeArrowheads="1"/>
          </p:cNvSpPr>
          <p:nvPr/>
        </p:nvSpPr>
        <p:spPr bwMode="auto">
          <a:xfrm>
            <a:off x="0" y="5561013"/>
            <a:ext cx="9144000" cy="800219"/>
          </a:xfrm>
          <a:prstGeom prst="rect">
            <a:avLst/>
          </a:prstGeom>
          <a:noFill/>
          <a:ln w="9525">
            <a:noFill/>
            <a:miter lim="800000"/>
            <a:headEnd/>
            <a:tailEnd/>
          </a:ln>
        </p:spPr>
        <p:txBody>
          <a:bodyPr>
            <a:spAutoFit/>
          </a:bodyPr>
          <a:lstStyle/>
          <a:p>
            <a:pPr algn="ctr">
              <a:spcBef>
                <a:spcPct val="50000"/>
              </a:spcBef>
            </a:pPr>
            <a:r>
              <a:rPr lang="es-ES_tradnl" sz="2300" b="1" dirty="0" smtClean="0">
                <a:solidFill>
                  <a:srgbClr val="0D0D0D"/>
                </a:solidFill>
                <a:latin typeface="Calibri" pitchFamily="34" charset="0"/>
              </a:rPr>
              <a:t>San Anselmo está situado en las afueras de Santiago y ense</a:t>
            </a:r>
            <a:r>
              <a:rPr lang="es-ES_tradnl" sz="2300" b="1" dirty="0" smtClean="0">
                <a:solidFill>
                  <a:schemeClr val="tx1">
                    <a:lumMod val="95000"/>
                    <a:lumOff val="5000"/>
                  </a:schemeClr>
                </a:solidFill>
                <a:latin typeface="Calibri" pitchFamily="34" charset="0"/>
              </a:rPr>
              <a:t>ña a 1600 alumnos.</a:t>
            </a:r>
            <a:endParaRPr lang="es-ES_tradnl" sz="2300" b="1" dirty="0">
              <a:solidFill>
                <a:srgbClr val="0D0D0D"/>
              </a:solidFill>
              <a:latin typeface="Calibri" pitchFamily="34" charset="0"/>
            </a:endParaRPr>
          </a:p>
        </p:txBody>
      </p:sp>
    </p:spTree>
  </p:cSld>
  <p:clrMapOvr>
    <a:masterClrMapping/>
  </p:clrMapOvr>
  <p:transition advClick="0" advTm="10000"/>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2 Imagen" descr="DSC_1065.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advClick="0" advTm="10000"/>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ext Box 11"/>
          <p:cNvSpPr txBox="1">
            <a:spLocks noChangeArrowheads="1"/>
          </p:cNvSpPr>
          <p:nvPr/>
        </p:nvSpPr>
        <p:spPr bwMode="auto">
          <a:xfrm>
            <a:off x="4714875" y="1928813"/>
            <a:ext cx="4429125" cy="3046988"/>
          </a:xfrm>
          <a:prstGeom prst="rect">
            <a:avLst/>
          </a:prstGeom>
          <a:noFill/>
          <a:ln w="9525">
            <a:noFill/>
            <a:miter lim="800000"/>
            <a:headEnd/>
            <a:tailEnd/>
          </a:ln>
        </p:spPr>
        <p:txBody>
          <a:bodyPr>
            <a:spAutoFit/>
          </a:bodyPr>
          <a:lstStyle/>
          <a:p>
            <a:pPr algn="l">
              <a:spcBef>
                <a:spcPct val="50000"/>
              </a:spcBef>
            </a:pPr>
            <a:r>
              <a:rPr lang="es-ES_tradnl" sz="2400" b="1" dirty="0" smtClean="0">
                <a:solidFill>
                  <a:srgbClr val="0D0D0D"/>
                </a:solidFill>
                <a:latin typeface="Calibri" pitchFamily="34" charset="0"/>
              </a:rPr>
              <a:t>Fundado en 2001 en el extremo sur de Chile, </a:t>
            </a:r>
            <a:r>
              <a:rPr lang="es-ES_tradnl" sz="2400" b="1" dirty="0">
                <a:solidFill>
                  <a:srgbClr val="0D0D0D"/>
                </a:solidFill>
                <a:latin typeface="Calibri" pitchFamily="34" charset="0"/>
              </a:rPr>
              <a:t>San </a:t>
            </a:r>
            <a:r>
              <a:rPr lang="es-ES_tradnl" sz="2400" b="1" dirty="0" smtClean="0">
                <a:solidFill>
                  <a:srgbClr val="0D0D0D"/>
                </a:solidFill>
                <a:latin typeface="Calibri" pitchFamily="34" charset="0"/>
              </a:rPr>
              <a:t>José esta abierto a jóvenes que durante 4 meses viven una experiencia fuerte el la lectio divina, celebrando la liturgia de las horas y trabajando en comunidad bajo la Regla de san Benito.</a:t>
            </a:r>
            <a:endParaRPr lang="es-ES_tradnl" sz="2400" b="1" dirty="0">
              <a:solidFill>
                <a:srgbClr val="0D0D0D"/>
              </a:solidFill>
              <a:latin typeface="Calibri" pitchFamily="34" charset="0"/>
            </a:endParaRPr>
          </a:p>
        </p:txBody>
      </p:sp>
      <p:sp>
        <p:nvSpPr>
          <p:cNvPr id="53251" name="Rectangle 1028"/>
          <p:cNvSpPr>
            <a:spLocks noChangeArrowheads="1"/>
          </p:cNvSpPr>
          <p:nvPr/>
        </p:nvSpPr>
        <p:spPr bwMode="auto">
          <a:xfrm>
            <a:off x="101600" y="207963"/>
            <a:ext cx="6815135" cy="1754326"/>
          </a:xfrm>
          <a:prstGeom prst="rect">
            <a:avLst/>
          </a:prstGeom>
          <a:noFill/>
          <a:ln w="9525">
            <a:noFill/>
            <a:miter lim="800000"/>
            <a:headEnd/>
            <a:tailEnd/>
          </a:ln>
        </p:spPr>
        <p:txBody>
          <a:bodyPr wrap="none">
            <a:spAutoFit/>
          </a:bodyPr>
          <a:lstStyle/>
          <a:p>
            <a:pPr algn="l"/>
            <a:r>
              <a:rPr lang="es-CL" sz="3600" b="1" dirty="0">
                <a:latin typeface="Calibri" pitchFamily="34" charset="0"/>
              </a:rPr>
              <a:t>San </a:t>
            </a:r>
            <a:r>
              <a:rPr lang="es-CL" sz="3600" b="1" dirty="0" smtClean="0">
                <a:latin typeface="Calibri" pitchFamily="34" charset="0"/>
              </a:rPr>
              <a:t>José</a:t>
            </a:r>
          </a:p>
          <a:p>
            <a:pPr algn="l"/>
            <a:r>
              <a:rPr lang="en-US" sz="3600" b="1" dirty="0" err="1" smtClean="0">
                <a:latin typeface="Calibri" pitchFamily="34" charset="0"/>
              </a:rPr>
              <a:t>Comunidad</a:t>
            </a:r>
            <a:r>
              <a:rPr lang="en-US" sz="3600" b="1" dirty="0" smtClean="0">
                <a:latin typeface="Calibri" pitchFamily="34" charset="0"/>
              </a:rPr>
              <a:t> y Centro de </a:t>
            </a:r>
            <a:r>
              <a:rPr lang="en-US" sz="3600" b="1" dirty="0" err="1" smtClean="0">
                <a:latin typeface="Calibri" pitchFamily="34" charset="0"/>
              </a:rPr>
              <a:t>Formación</a:t>
            </a:r>
            <a:endParaRPr lang="en-US" sz="3600" b="1" dirty="0" smtClean="0">
              <a:latin typeface="Calibri" pitchFamily="34" charset="0"/>
            </a:endParaRPr>
          </a:p>
          <a:p>
            <a:pPr algn="l"/>
            <a:r>
              <a:rPr lang="en-US" sz="3600" b="1" dirty="0" smtClean="0">
                <a:latin typeface="Calibri" pitchFamily="34" charset="0"/>
              </a:rPr>
              <a:t>en la Patagonia</a:t>
            </a:r>
            <a:endParaRPr lang="es-CL" sz="3600" dirty="0">
              <a:latin typeface="Calibri" pitchFamily="34" charset="0"/>
            </a:endParaRPr>
          </a:p>
        </p:txBody>
      </p:sp>
      <p:pic>
        <p:nvPicPr>
          <p:cNvPr id="53253" name="9 Imagen" descr="cruz de cerca.jpg"/>
          <p:cNvPicPr>
            <a:picLocks noChangeAspect="1"/>
          </p:cNvPicPr>
          <p:nvPr/>
        </p:nvPicPr>
        <p:blipFill>
          <a:blip r:embed="rId3"/>
          <a:srcRect/>
          <a:stretch>
            <a:fillRect/>
          </a:stretch>
        </p:blipFill>
        <p:spPr bwMode="auto">
          <a:xfrm>
            <a:off x="0" y="1952625"/>
            <a:ext cx="4572000" cy="4905375"/>
          </a:xfrm>
          <a:prstGeom prst="rect">
            <a:avLst/>
          </a:prstGeom>
          <a:noFill/>
          <a:ln w="9525">
            <a:noFill/>
            <a:miter lim="800000"/>
            <a:headEnd/>
            <a:tailEnd/>
          </a:ln>
        </p:spPr>
      </p:pic>
    </p:spTree>
  </p:cSld>
  <p:clrMapOvr>
    <a:masterClrMapping/>
  </p:clrMapOvr>
  <p:transition advClick="0" advTm="10000"/>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ext Box 3"/>
          <p:cNvSpPr txBox="1">
            <a:spLocks noChangeArrowheads="1"/>
          </p:cNvSpPr>
          <p:nvPr/>
        </p:nvSpPr>
        <p:spPr bwMode="auto">
          <a:xfrm>
            <a:off x="0" y="5229225"/>
            <a:ext cx="9144000" cy="1200329"/>
          </a:xfrm>
          <a:prstGeom prst="rect">
            <a:avLst/>
          </a:prstGeom>
          <a:noFill/>
          <a:ln w="9525">
            <a:noFill/>
            <a:miter lim="800000"/>
            <a:headEnd/>
            <a:tailEnd/>
          </a:ln>
        </p:spPr>
        <p:txBody>
          <a:bodyPr>
            <a:spAutoFit/>
          </a:bodyPr>
          <a:lstStyle/>
          <a:p>
            <a:pPr algn="ctr">
              <a:spcBef>
                <a:spcPts val="1200"/>
              </a:spcBef>
            </a:pPr>
            <a:r>
              <a:rPr lang="es-CL" sz="2400" b="1" dirty="0" smtClean="0">
                <a:latin typeface="Calibri" pitchFamily="34" charset="0"/>
              </a:rPr>
              <a:t>La Casa de Formación de San </a:t>
            </a:r>
            <a:r>
              <a:rPr lang="es-CL" sz="2400" b="1" dirty="0">
                <a:latin typeface="Calibri" pitchFamily="34" charset="0"/>
              </a:rPr>
              <a:t>José </a:t>
            </a:r>
            <a:r>
              <a:rPr lang="es-CL" sz="2400" b="1" dirty="0" smtClean="0">
                <a:latin typeface="Calibri" pitchFamily="34" charset="0"/>
              </a:rPr>
              <a:t>en la Patagonia, ser encuentra situada entre lagos y monta</a:t>
            </a:r>
            <a:r>
              <a:rPr lang="es-ES_tradnl" sz="2400" b="1" dirty="0" smtClean="0">
                <a:solidFill>
                  <a:schemeClr val="tx1">
                    <a:lumMod val="95000"/>
                    <a:lumOff val="5000"/>
                  </a:schemeClr>
                </a:solidFill>
                <a:latin typeface="Calibri" pitchFamily="34" charset="0"/>
              </a:rPr>
              <a:t>ñ</a:t>
            </a:r>
            <a:r>
              <a:rPr lang="es-CL" sz="2400" b="1" dirty="0" smtClean="0">
                <a:latin typeface="Calibri" pitchFamily="34" charset="0"/>
              </a:rPr>
              <a:t>as en uno de los más hermosos escenarios del mundo.</a:t>
            </a:r>
            <a:endParaRPr lang="es-CL" sz="2400" b="1" dirty="0">
              <a:latin typeface="Calibri" pitchFamily="34" charset="0"/>
            </a:endParaRPr>
          </a:p>
        </p:txBody>
      </p:sp>
      <p:pic>
        <p:nvPicPr>
          <p:cNvPr id="54275" name="7 Imagen" descr="lago.jpg"/>
          <p:cNvPicPr>
            <a:picLocks noChangeAspect="1"/>
          </p:cNvPicPr>
          <p:nvPr/>
        </p:nvPicPr>
        <p:blipFill>
          <a:blip r:embed="rId3"/>
          <a:srcRect/>
          <a:stretch>
            <a:fillRect/>
          </a:stretch>
        </p:blipFill>
        <p:spPr bwMode="auto">
          <a:xfrm>
            <a:off x="0" y="0"/>
            <a:ext cx="9144000" cy="4929188"/>
          </a:xfrm>
          <a:prstGeom prst="rect">
            <a:avLst/>
          </a:prstGeom>
          <a:noFill/>
          <a:ln w="9525">
            <a:noFill/>
            <a:miter lim="800000"/>
            <a:headEnd/>
            <a:tailEnd/>
          </a:ln>
        </p:spPr>
      </p:pic>
    </p:spTree>
  </p:cSld>
  <p:clrMapOvr>
    <a:masterClrMapping/>
  </p:clrMapOvr>
  <p:transition advClick="0" advTm="10000"/>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5 Imagen" descr="Imagen3.jpg"/>
          <p:cNvPicPr>
            <a:picLocks noChangeAspect="1"/>
          </p:cNvPicPr>
          <p:nvPr/>
        </p:nvPicPr>
        <p:blipFill>
          <a:blip r:embed="rId3"/>
          <a:srcRect/>
          <a:stretch>
            <a:fillRect/>
          </a:stretch>
        </p:blipFill>
        <p:spPr bwMode="auto">
          <a:xfrm>
            <a:off x="1588" y="0"/>
            <a:ext cx="9140825" cy="6858000"/>
          </a:xfrm>
          <a:prstGeom prst="rect">
            <a:avLst/>
          </a:prstGeom>
          <a:noFill/>
          <a:ln w="9525">
            <a:noFill/>
            <a:miter lim="800000"/>
            <a:headEnd/>
            <a:tailEnd/>
          </a:ln>
        </p:spPr>
      </p:pic>
    </p:spTree>
  </p:cSld>
  <p:clrMapOvr>
    <a:masterClrMapping/>
  </p:clrMapOvr>
  <p:transition advClick="0" advTm="10000"/>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5 Imagen" descr="DSC_1348a.jpg"/>
          <p:cNvPicPr>
            <a:picLocks noChangeAspect="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17411" name="Text Box 20"/>
          <p:cNvSpPr txBox="1">
            <a:spLocks noChangeArrowheads="1"/>
          </p:cNvSpPr>
          <p:nvPr/>
        </p:nvSpPr>
        <p:spPr bwMode="auto">
          <a:xfrm>
            <a:off x="285750" y="5786438"/>
            <a:ext cx="8643938" cy="707886"/>
          </a:xfrm>
          <a:prstGeom prst="rect">
            <a:avLst/>
          </a:prstGeom>
          <a:noFill/>
          <a:ln w="9525">
            <a:noFill/>
            <a:miter lim="800000"/>
            <a:headEnd/>
            <a:tailEnd/>
          </a:ln>
        </p:spPr>
        <p:txBody>
          <a:bodyPr>
            <a:spAutoFit/>
          </a:bodyPr>
          <a:lstStyle/>
          <a:p>
            <a:pPr algn="l">
              <a:spcBef>
                <a:spcPct val="50000"/>
              </a:spcBef>
            </a:pPr>
            <a:r>
              <a:rPr lang="es-ES_tradnl" sz="2000" b="1" dirty="0" smtClean="0">
                <a:solidFill>
                  <a:schemeClr val="bg1"/>
                </a:solidFill>
                <a:latin typeface="Calibri" pitchFamily="34" charset="0"/>
              </a:rPr>
              <a:t>Y es el nombre de un cerro en el límite de Santiago</a:t>
            </a:r>
            <a:r>
              <a:rPr lang="es-ES_tradnl" sz="2000" b="1" dirty="0">
                <a:solidFill>
                  <a:schemeClr val="bg1"/>
                </a:solidFill>
                <a:latin typeface="Calibri" pitchFamily="34" charset="0"/>
              </a:rPr>
              <a:t>, </a:t>
            </a:r>
            <a:r>
              <a:rPr lang="es-ES_tradnl" sz="2000" b="1" dirty="0" smtClean="0">
                <a:solidFill>
                  <a:schemeClr val="bg1"/>
                </a:solidFill>
                <a:latin typeface="Calibri" pitchFamily="34" charset="0"/>
              </a:rPr>
              <a:t>que da el nombre al Colegio </a:t>
            </a:r>
            <a:r>
              <a:rPr lang="es-ES_tradnl" sz="2000" b="1" dirty="0" err="1" smtClean="0">
                <a:solidFill>
                  <a:schemeClr val="bg1"/>
                </a:solidFill>
                <a:latin typeface="Calibri" pitchFamily="34" charset="0"/>
              </a:rPr>
              <a:t>Manquehue</a:t>
            </a:r>
            <a:r>
              <a:rPr lang="es-ES_tradnl" sz="2000" b="1" dirty="0" smtClean="0">
                <a:solidFill>
                  <a:schemeClr val="bg1"/>
                </a:solidFill>
                <a:latin typeface="Calibri" pitchFamily="34" charset="0"/>
              </a:rPr>
              <a:t>, donde empezó el Movimiento</a:t>
            </a:r>
            <a:endParaRPr lang="es-ES_tradnl" sz="2000" b="1" dirty="0">
              <a:solidFill>
                <a:schemeClr val="bg1"/>
              </a:solidFill>
              <a:latin typeface="Calibri" pitchFamily="34" charset="0"/>
            </a:endParaRPr>
          </a:p>
        </p:txBody>
      </p:sp>
    </p:spTree>
  </p:cSld>
  <p:clrMapOvr>
    <a:masterClrMapping/>
  </p:clrMapOvr>
  <p:transition advClick="0" advTm="10000"/>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7 Imagen" descr="STA FCA ROMANA.jpg"/>
          <p:cNvPicPr>
            <a:picLocks noChangeAspect="1"/>
          </p:cNvPicPr>
          <p:nvPr/>
        </p:nvPicPr>
        <p:blipFill>
          <a:blip r:embed="rId3"/>
          <a:srcRect/>
          <a:stretch>
            <a:fillRect/>
          </a:stretch>
        </p:blipFill>
        <p:spPr bwMode="auto">
          <a:xfrm>
            <a:off x="0" y="0"/>
            <a:ext cx="4714875" cy="2857500"/>
          </a:xfrm>
          <a:prstGeom prst="rect">
            <a:avLst/>
          </a:prstGeom>
          <a:noFill/>
          <a:ln w="9525">
            <a:noFill/>
            <a:miter lim="800000"/>
            <a:headEnd/>
            <a:tailEnd/>
          </a:ln>
        </p:spPr>
      </p:pic>
      <p:pic>
        <p:nvPicPr>
          <p:cNvPr id="56323" name="8 Imagen" descr="Hospedería 1.jpg"/>
          <p:cNvPicPr>
            <a:picLocks noChangeAspect="1"/>
          </p:cNvPicPr>
          <p:nvPr/>
        </p:nvPicPr>
        <p:blipFill>
          <a:blip r:embed="rId4"/>
          <a:srcRect/>
          <a:stretch>
            <a:fillRect/>
          </a:stretch>
        </p:blipFill>
        <p:spPr bwMode="auto">
          <a:xfrm>
            <a:off x="4549775" y="0"/>
            <a:ext cx="4594225" cy="6858000"/>
          </a:xfrm>
          <a:prstGeom prst="rect">
            <a:avLst/>
          </a:prstGeom>
          <a:noFill/>
          <a:ln w="9525">
            <a:noFill/>
            <a:miter lim="800000"/>
            <a:headEnd/>
            <a:tailEnd/>
          </a:ln>
        </p:spPr>
      </p:pic>
      <p:sp>
        <p:nvSpPr>
          <p:cNvPr id="10" name="Text Box 9"/>
          <p:cNvSpPr txBox="1">
            <a:spLocks noChangeArrowheads="1"/>
          </p:cNvSpPr>
          <p:nvPr/>
        </p:nvSpPr>
        <p:spPr bwMode="auto">
          <a:xfrm>
            <a:off x="142844" y="3000375"/>
            <a:ext cx="4286250" cy="3416320"/>
          </a:xfrm>
          <a:prstGeom prst="rect">
            <a:avLst/>
          </a:prstGeom>
          <a:noFill/>
          <a:ln w="9525">
            <a:noFill/>
            <a:miter lim="800000"/>
            <a:headEnd/>
            <a:tailEnd/>
          </a:ln>
        </p:spPr>
        <p:txBody>
          <a:bodyPr>
            <a:spAutoFit/>
          </a:bodyPr>
          <a:lstStyle/>
          <a:p>
            <a:pPr algn="l">
              <a:lnSpc>
                <a:spcPct val="150000"/>
              </a:lnSpc>
              <a:spcBef>
                <a:spcPct val="50000"/>
              </a:spcBef>
            </a:pPr>
            <a:r>
              <a:rPr lang="es-ES_tradnl" sz="2400" b="1" dirty="0" err="1">
                <a:solidFill>
                  <a:srgbClr val="0D0D0D"/>
                </a:solidFill>
                <a:latin typeface="Calibri" pitchFamily="34" charset="0"/>
              </a:rPr>
              <a:t>Manquehue</a:t>
            </a:r>
            <a:r>
              <a:rPr lang="es-ES_tradnl" sz="2400" b="1" dirty="0">
                <a:solidFill>
                  <a:srgbClr val="0D0D0D"/>
                </a:solidFill>
                <a:latin typeface="Calibri" pitchFamily="34" charset="0"/>
              </a:rPr>
              <a:t> </a:t>
            </a:r>
            <a:r>
              <a:rPr lang="es-ES_tradnl" sz="2400" b="1" dirty="0" smtClean="0">
                <a:solidFill>
                  <a:srgbClr val="0D0D0D"/>
                </a:solidFill>
                <a:latin typeface="Calibri" pitchFamily="34" charset="0"/>
              </a:rPr>
              <a:t>abrió en 1999 una casa de acogida para mujeres sin hogar en el centro de Santiago. Muchos miembros del Movimiento sirven como voluntarios.</a:t>
            </a:r>
            <a:endParaRPr lang="es-ES_tradnl" sz="2400" b="1" dirty="0">
              <a:solidFill>
                <a:srgbClr val="0D0D0D"/>
              </a:solidFill>
              <a:latin typeface="Calibri" pitchFamily="34" charset="0"/>
            </a:endParaRPr>
          </a:p>
        </p:txBody>
      </p:sp>
    </p:spTree>
  </p:cSld>
  <p:clrMapOvr>
    <a:masterClrMapping/>
  </p:clrMapOvr>
  <p:transition advClick="0" advTm="10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utoUpdateAnimBg="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1027"/>
          <p:cNvSpPr txBox="1">
            <a:spLocks noChangeArrowheads="1"/>
          </p:cNvSpPr>
          <p:nvPr/>
        </p:nvSpPr>
        <p:spPr bwMode="auto">
          <a:xfrm>
            <a:off x="500034" y="428604"/>
            <a:ext cx="7143770" cy="830997"/>
          </a:xfrm>
          <a:prstGeom prst="rect">
            <a:avLst/>
          </a:prstGeom>
          <a:noFill/>
          <a:ln w="9525">
            <a:noFill/>
            <a:miter lim="800000"/>
            <a:headEnd/>
            <a:tailEnd/>
          </a:ln>
        </p:spPr>
        <p:txBody>
          <a:bodyPr wrap="square">
            <a:spAutoFit/>
          </a:bodyPr>
          <a:lstStyle/>
          <a:p>
            <a:pPr algn="l"/>
            <a:r>
              <a:rPr lang="es-CL" sz="4800" b="1" dirty="0" smtClean="0">
                <a:latin typeface="Calibri" pitchFamily="34" charset="0"/>
              </a:rPr>
              <a:t>La Tutoría</a:t>
            </a:r>
            <a:endParaRPr lang="es-CL" sz="4800" b="1" dirty="0">
              <a:latin typeface="Calibri" pitchFamily="34" charset="0"/>
            </a:endParaRPr>
          </a:p>
        </p:txBody>
      </p:sp>
      <p:pic>
        <p:nvPicPr>
          <p:cNvPr id="5" name="Picture 29" descr="DSC00002"/>
          <p:cNvPicPr>
            <a:picLocks noGrp="1" noChangeAspect="1" noChangeArrowheads="1"/>
          </p:cNvPicPr>
          <p:nvPr>
            <p:ph idx="1"/>
          </p:nvPr>
        </p:nvPicPr>
        <p:blipFill>
          <a:blip r:embed="rId2" cstate="print">
            <a:grayscl/>
          </a:blip>
          <a:srcRect/>
          <a:stretch>
            <a:fillRect/>
          </a:stretch>
        </p:blipFill>
        <p:spPr>
          <a:xfrm>
            <a:off x="0" y="2000240"/>
            <a:ext cx="9167845" cy="6875884"/>
          </a:xfrm>
          <a:noFill/>
          <a:ln/>
        </p:spPr>
      </p:pic>
    </p:spTree>
  </p:cSld>
  <p:clrMapOvr>
    <a:masterClrMapping/>
  </p:clrMapOvr>
  <p:transition advClick="0" advTm="10000"/>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Subtítulo"/>
          <p:cNvSpPr>
            <a:spLocks noGrp="1"/>
          </p:cNvSpPr>
          <p:nvPr>
            <p:ph type="subTitle" idx="1"/>
          </p:nvPr>
        </p:nvSpPr>
        <p:spPr>
          <a:xfrm>
            <a:off x="500066" y="0"/>
            <a:ext cx="8358214" cy="3429000"/>
          </a:xfrm>
        </p:spPr>
        <p:txBody>
          <a:bodyPr>
            <a:normAutofit/>
          </a:bodyPr>
          <a:lstStyle/>
          <a:p>
            <a:r>
              <a:rPr lang="es-CL" dirty="0" smtClean="0">
                <a:solidFill>
                  <a:schemeClr val="tx1"/>
                </a:solidFill>
              </a:rPr>
              <a:t>La Tutoría consiste en aquella relación de amistad y acogida, que se da cuando un tutor enseña a un joven a encontrarse con Jesucristo que nos habla en su Palabra. Esta experiencia está en la base de </a:t>
            </a:r>
            <a:r>
              <a:rPr lang="es-CL" dirty="0" err="1" smtClean="0">
                <a:solidFill>
                  <a:schemeClr val="tx1"/>
                </a:solidFill>
              </a:rPr>
              <a:t>Manquehue</a:t>
            </a:r>
            <a:r>
              <a:rPr lang="es-CL" dirty="0" smtClean="0">
                <a:solidFill>
                  <a:schemeClr val="tx1"/>
                </a:solidFill>
              </a:rPr>
              <a:t> y constituye el eje principal de nuestros colegios.</a:t>
            </a:r>
            <a:endParaRPr lang="es-CL" dirty="0">
              <a:solidFill>
                <a:schemeClr val="tx1"/>
              </a:solidFill>
            </a:endParaRPr>
          </a:p>
        </p:txBody>
      </p:sp>
      <p:graphicFrame>
        <p:nvGraphicFramePr>
          <p:cNvPr id="4" name="Object 12"/>
          <p:cNvGraphicFramePr>
            <a:graphicFrameLocks noChangeAspect="1"/>
          </p:cNvGraphicFramePr>
          <p:nvPr/>
        </p:nvGraphicFramePr>
        <p:xfrm>
          <a:off x="1643042" y="3402012"/>
          <a:ext cx="3244850" cy="3455988"/>
        </p:xfrm>
        <a:graphic>
          <a:graphicData uri="http://schemas.openxmlformats.org/presentationml/2006/ole">
            <mc:AlternateContent xmlns:mc="http://schemas.openxmlformats.org/markup-compatibility/2006">
              <mc:Choice xmlns:v="urn:schemas-microsoft-com:vml" Requires="v">
                <p:oleObj spid="_x0000_s2053" name="Image" r:id="rId3" imgW="3735969" imgH="3977409" progId="">
                  <p:embed/>
                </p:oleObj>
              </mc:Choice>
              <mc:Fallback>
                <p:oleObj name="Image" r:id="rId3" imgW="3735969" imgH="3977409" progId="">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43042" y="3402012"/>
                        <a:ext cx="3244850" cy="345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5" name="Picture 16" descr="csb tutoría feran"/>
          <p:cNvPicPr>
            <a:picLocks noChangeAspect="1" noChangeArrowheads="1"/>
          </p:cNvPicPr>
          <p:nvPr/>
        </p:nvPicPr>
        <p:blipFill>
          <a:blip r:embed="rId5">
            <a:lum bright="10000" contrast="16000"/>
          </a:blip>
          <a:srcRect/>
          <a:stretch>
            <a:fillRect/>
          </a:stretch>
        </p:blipFill>
        <p:spPr bwMode="auto">
          <a:xfrm>
            <a:off x="5143504" y="3357562"/>
            <a:ext cx="2101709" cy="3500438"/>
          </a:xfrm>
          <a:prstGeom prst="rect">
            <a:avLst/>
          </a:prstGeom>
          <a:noFill/>
        </p:spPr>
      </p:pic>
    </p:spTree>
  </p:cSld>
  <p:clrMapOvr>
    <a:masterClrMapping/>
  </p:clrMapOvr>
  <p:transition advClick="0" advTm="10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900" decel="100000" fill="hold"/>
                                        <p:tgtEl>
                                          <p:spTgt spid="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37" presetClass="entr" presetSubtype="0" fill="hold"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900" decel="100000" fill="hold"/>
                                        <p:tgtEl>
                                          <p:spTgt spid="5"/>
                                        </p:tgtEl>
                                        <p:attrNameLst>
                                          <p:attrName>ppt_y</p:attrName>
                                        </p:attrNameLst>
                                      </p:cBhvr>
                                      <p:tavLst>
                                        <p:tav tm="0">
                                          <p:val>
                                            <p:strVal val="#ppt_y+1"/>
                                          </p:val>
                                        </p:tav>
                                        <p:tav tm="100000">
                                          <p:val>
                                            <p:strVal val="#ppt_y-.03"/>
                                          </p:val>
                                        </p:tav>
                                      </p:tavLst>
                                    </p:anim>
                                    <p:anim calcmode="lin" valueType="num">
                                      <p:cBhvr>
                                        <p:cTn id="17"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par>
                          <p:cTn id="18" fill="hold">
                            <p:stCondLst>
                              <p:cond delay="2000"/>
                            </p:stCondLst>
                            <p:childTnLst>
                              <p:par>
                                <p:cTn id="19" presetID="47" presetClass="exit" presetSubtype="0" fill="hold" nodeType="afterEffect">
                                  <p:stCondLst>
                                    <p:cond delay="2000"/>
                                  </p:stCondLst>
                                  <p:childTnLst>
                                    <p:animEffect transition="out" filter="fade">
                                      <p:cBhvr>
                                        <p:cTn id="20" dur="1000"/>
                                        <p:tgtEl>
                                          <p:spTgt spid="5"/>
                                        </p:tgtEl>
                                      </p:cBhvr>
                                    </p:animEffect>
                                    <p:anim calcmode="lin" valueType="num">
                                      <p:cBhvr>
                                        <p:cTn id="21" dur="1000"/>
                                        <p:tgtEl>
                                          <p:spTgt spid="5"/>
                                        </p:tgtEl>
                                        <p:attrNameLst>
                                          <p:attrName>ppt_x</p:attrName>
                                        </p:attrNameLst>
                                      </p:cBhvr>
                                      <p:tavLst>
                                        <p:tav tm="0">
                                          <p:val>
                                            <p:strVal val="ppt_x"/>
                                          </p:val>
                                        </p:tav>
                                        <p:tav tm="100000">
                                          <p:val>
                                            <p:strVal val="ppt_x"/>
                                          </p:val>
                                        </p:tav>
                                      </p:tavLst>
                                    </p:anim>
                                    <p:anim calcmode="lin" valueType="num">
                                      <p:cBhvr>
                                        <p:cTn id="22" dur="1000"/>
                                        <p:tgtEl>
                                          <p:spTgt spid="5"/>
                                        </p:tgtEl>
                                        <p:attrNameLst>
                                          <p:attrName>ppt_y</p:attrName>
                                        </p:attrNameLst>
                                      </p:cBhvr>
                                      <p:tavLst>
                                        <p:tav tm="0">
                                          <p:val>
                                            <p:strVal val="ppt_y"/>
                                          </p:val>
                                        </p:tav>
                                        <p:tav tm="100000">
                                          <p:val>
                                            <p:strVal val="ppt_y-.1"/>
                                          </p:val>
                                        </p:tav>
                                      </p:tavLst>
                                    </p:anim>
                                    <p:set>
                                      <p:cBhvr>
                                        <p:cTn id="23" dur="1" fill="hold">
                                          <p:stCondLst>
                                            <p:cond delay="999"/>
                                          </p:stCondLst>
                                        </p:cTn>
                                        <p:tgtEl>
                                          <p:spTgt spid="5"/>
                                        </p:tgtEl>
                                        <p:attrNameLst>
                                          <p:attrName>style.visibility</p:attrName>
                                        </p:attrNameLst>
                                      </p:cBhvr>
                                      <p:to>
                                        <p:strVal val="hidden"/>
                                      </p:to>
                                    </p:set>
                                  </p:childTnLst>
                                </p:cTn>
                              </p:par>
                            </p:childTnLst>
                          </p:cTn>
                        </p:par>
                        <p:par>
                          <p:cTn id="24" fill="hold">
                            <p:stCondLst>
                              <p:cond delay="5000"/>
                            </p:stCondLst>
                            <p:childTnLst>
                              <p:par>
                                <p:cTn id="25" presetID="47" presetClass="exit" presetSubtype="0" fill="hold" nodeType="afterEffect">
                                  <p:stCondLst>
                                    <p:cond delay="0"/>
                                  </p:stCondLst>
                                  <p:childTnLst>
                                    <p:animEffect transition="out" filter="fade">
                                      <p:cBhvr>
                                        <p:cTn id="26" dur="1000"/>
                                        <p:tgtEl>
                                          <p:spTgt spid="4"/>
                                        </p:tgtEl>
                                      </p:cBhvr>
                                    </p:animEffect>
                                    <p:anim calcmode="lin" valueType="num">
                                      <p:cBhvr>
                                        <p:cTn id="27" dur="1000"/>
                                        <p:tgtEl>
                                          <p:spTgt spid="4"/>
                                        </p:tgtEl>
                                        <p:attrNameLst>
                                          <p:attrName>ppt_x</p:attrName>
                                        </p:attrNameLst>
                                      </p:cBhvr>
                                      <p:tavLst>
                                        <p:tav tm="0">
                                          <p:val>
                                            <p:strVal val="ppt_x"/>
                                          </p:val>
                                        </p:tav>
                                        <p:tav tm="100000">
                                          <p:val>
                                            <p:strVal val="ppt_x"/>
                                          </p:val>
                                        </p:tav>
                                      </p:tavLst>
                                    </p:anim>
                                    <p:anim calcmode="lin" valueType="num">
                                      <p:cBhvr>
                                        <p:cTn id="28" dur="1000"/>
                                        <p:tgtEl>
                                          <p:spTgt spid="4"/>
                                        </p:tgtEl>
                                        <p:attrNameLst>
                                          <p:attrName>ppt_y</p:attrName>
                                        </p:attrNameLst>
                                      </p:cBhvr>
                                      <p:tavLst>
                                        <p:tav tm="0">
                                          <p:val>
                                            <p:strVal val="ppt_y"/>
                                          </p:val>
                                        </p:tav>
                                        <p:tav tm="100000">
                                          <p:val>
                                            <p:strVal val="ppt_y-.1"/>
                                          </p:val>
                                        </p:tav>
                                      </p:tavLst>
                                    </p:anim>
                                    <p:set>
                                      <p:cBhvr>
                                        <p:cTn id="29" dur="1" fill="hold">
                                          <p:stCondLst>
                                            <p:cond delay="9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40" name="Rectangle 28"/>
          <p:cNvSpPr>
            <a:spLocks noGrp="1" noChangeArrowheads="1"/>
          </p:cNvSpPr>
          <p:nvPr>
            <p:ph type="title"/>
          </p:nvPr>
        </p:nvSpPr>
        <p:spPr/>
        <p:txBody>
          <a:bodyPr/>
          <a:lstStyle/>
          <a:p>
            <a:endParaRPr lang="es-CL"/>
          </a:p>
        </p:txBody>
      </p:sp>
      <p:pic>
        <p:nvPicPr>
          <p:cNvPr id="90137" name="Picture 25" descr="Scout 5"/>
          <p:cNvPicPr>
            <a:picLocks noGrp="1" noChangeAspect="1" noChangeArrowheads="1"/>
          </p:cNvPicPr>
          <p:nvPr>
            <p:ph sz="half" idx="1"/>
          </p:nvPr>
        </p:nvPicPr>
        <p:blipFill>
          <a:blip r:embed="rId2"/>
          <a:srcRect/>
          <a:stretch>
            <a:fillRect/>
          </a:stretch>
        </p:blipFill>
        <p:spPr>
          <a:xfrm>
            <a:off x="2484438" y="3429000"/>
            <a:ext cx="4038600" cy="3028950"/>
          </a:xfrm>
          <a:noFill/>
          <a:ln/>
        </p:spPr>
      </p:pic>
      <p:pic>
        <p:nvPicPr>
          <p:cNvPr id="90119" name="Picture 7" descr="Colores scout CSB oct 2005 (3)"/>
          <p:cNvPicPr>
            <a:picLocks noChangeAspect="1" noChangeArrowheads="1"/>
          </p:cNvPicPr>
          <p:nvPr/>
        </p:nvPicPr>
        <p:blipFill>
          <a:blip r:embed="rId3"/>
          <a:srcRect l="41438" t="31424" r="34973" b="1505"/>
          <a:stretch>
            <a:fillRect/>
          </a:stretch>
        </p:blipFill>
        <p:spPr bwMode="auto">
          <a:xfrm>
            <a:off x="6804025" y="2754313"/>
            <a:ext cx="1924050" cy="4103687"/>
          </a:xfrm>
          <a:prstGeom prst="rect">
            <a:avLst/>
          </a:prstGeom>
          <a:noFill/>
        </p:spPr>
      </p:pic>
      <p:pic>
        <p:nvPicPr>
          <p:cNvPr id="90123" name="Picture 11" descr="Colores scout CSB oct 2005 (4)"/>
          <p:cNvPicPr>
            <a:picLocks noChangeAspect="1" noChangeArrowheads="1"/>
          </p:cNvPicPr>
          <p:nvPr/>
        </p:nvPicPr>
        <p:blipFill>
          <a:blip r:embed="rId4"/>
          <a:srcRect l="28683" t="19382" r="29756" b="45848"/>
          <a:stretch>
            <a:fillRect/>
          </a:stretch>
        </p:blipFill>
        <p:spPr bwMode="auto">
          <a:xfrm>
            <a:off x="6170613" y="333375"/>
            <a:ext cx="3370262" cy="2114550"/>
          </a:xfrm>
          <a:prstGeom prst="rect">
            <a:avLst/>
          </a:prstGeom>
          <a:noFill/>
        </p:spPr>
      </p:pic>
      <p:sp>
        <p:nvSpPr>
          <p:cNvPr id="90132" name="Rectangle 20"/>
          <p:cNvSpPr>
            <a:spLocks noChangeArrowheads="1"/>
          </p:cNvSpPr>
          <p:nvPr/>
        </p:nvSpPr>
        <p:spPr bwMode="auto">
          <a:xfrm rot="16200000">
            <a:off x="-958850" y="4135438"/>
            <a:ext cx="3671887" cy="1106488"/>
          </a:xfrm>
          <a:prstGeom prst="rect">
            <a:avLst/>
          </a:prstGeom>
          <a:noFill/>
          <a:ln w="9525">
            <a:noFill/>
            <a:miter lim="800000"/>
            <a:headEnd/>
            <a:tailEnd/>
          </a:ln>
          <a:effectLst/>
        </p:spPr>
        <p:txBody>
          <a:bodyPr anchor="ctr"/>
          <a:lstStyle/>
          <a:p>
            <a:r>
              <a:rPr lang="es-ES" sz="4400">
                <a:latin typeface="Stylus BT" pitchFamily="34" charset="0"/>
              </a:rPr>
              <a:t/>
            </a:r>
            <a:br>
              <a:rPr lang="es-ES" sz="4400">
                <a:latin typeface="Stylus BT" pitchFamily="34" charset="0"/>
              </a:rPr>
            </a:br>
            <a:r>
              <a:rPr lang="es-ES" sz="8000" b="1">
                <a:solidFill>
                  <a:srgbClr val="3366FF"/>
                </a:solidFill>
                <a:latin typeface="Stylus BT" pitchFamily="34" charset="0"/>
              </a:rPr>
              <a:t>Scouts</a:t>
            </a:r>
          </a:p>
        </p:txBody>
      </p:sp>
      <p:pic>
        <p:nvPicPr>
          <p:cNvPr id="90139" name="Picture 27" descr="Scout1"/>
          <p:cNvPicPr>
            <a:picLocks noGrp="1" noChangeAspect="1" noChangeArrowheads="1"/>
          </p:cNvPicPr>
          <p:nvPr>
            <p:ph sz="half" idx="2"/>
          </p:nvPr>
        </p:nvPicPr>
        <p:blipFill>
          <a:blip r:embed="rId5"/>
          <a:srcRect/>
          <a:stretch>
            <a:fillRect/>
          </a:stretch>
        </p:blipFill>
        <p:spPr>
          <a:xfrm>
            <a:off x="2411413" y="260350"/>
            <a:ext cx="4038600" cy="3028950"/>
          </a:xfrm>
          <a:noFill/>
          <a:ln/>
        </p:spPr>
      </p:pic>
      <p:pic>
        <p:nvPicPr>
          <p:cNvPr id="90131" name="Picture 19" descr="Ram engrupiendo"/>
          <p:cNvPicPr>
            <a:picLocks noChangeAspect="1" noChangeArrowheads="1"/>
          </p:cNvPicPr>
          <p:nvPr/>
        </p:nvPicPr>
        <p:blipFill>
          <a:blip r:embed="rId6">
            <a:lum bright="12000" contrast="6000"/>
          </a:blip>
          <a:srcRect/>
          <a:stretch>
            <a:fillRect/>
          </a:stretch>
        </p:blipFill>
        <p:spPr bwMode="auto">
          <a:xfrm>
            <a:off x="0" y="0"/>
            <a:ext cx="3240088" cy="2430463"/>
          </a:xfrm>
          <a:prstGeom prst="rect">
            <a:avLst/>
          </a:prstGeom>
          <a:noFill/>
        </p:spPr>
      </p:pic>
    </p:spTree>
  </p:cSld>
  <p:clrMapOvr>
    <a:masterClrMapping/>
  </p:clrMapOvr>
  <p:transition advClick="0" advTm="10000"/>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6" name="Rectangle 6"/>
          <p:cNvSpPr>
            <a:spLocks noChangeArrowheads="1"/>
          </p:cNvSpPr>
          <p:nvPr/>
        </p:nvSpPr>
        <p:spPr bwMode="auto">
          <a:xfrm rot="16200000">
            <a:off x="-1535112" y="3559175"/>
            <a:ext cx="4824412" cy="1106488"/>
          </a:xfrm>
          <a:prstGeom prst="rect">
            <a:avLst/>
          </a:prstGeom>
          <a:noFill/>
          <a:ln w="9525">
            <a:noFill/>
            <a:miter lim="800000"/>
            <a:headEnd/>
            <a:tailEnd/>
          </a:ln>
          <a:effectLst/>
        </p:spPr>
        <p:txBody>
          <a:bodyPr anchor="ctr"/>
          <a:lstStyle/>
          <a:p>
            <a:r>
              <a:rPr lang="es-ES" sz="4400" dirty="0">
                <a:latin typeface="Stylus BT" pitchFamily="34" charset="0"/>
              </a:rPr>
              <a:t/>
            </a:r>
            <a:br>
              <a:rPr lang="es-ES" sz="4400" dirty="0">
                <a:latin typeface="Stylus BT" pitchFamily="34" charset="0"/>
              </a:rPr>
            </a:br>
            <a:r>
              <a:rPr lang="es-ES" sz="4400" dirty="0">
                <a:latin typeface="Stylus BT" pitchFamily="34" charset="0"/>
              </a:rPr>
              <a:t> </a:t>
            </a:r>
            <a:r>
              <a:rPr lang="es-ES" sz="8000" b="1" dirty="0">
                <a:solidFill>
                  <a:srgbClr val="3366FF"/>
                </a:solidFill>
                <a:latin typeface="Stylus BT" pitchFamily="34" charset="0"/>
              </a:rPr>
              <a:t>Misiones</a:t>
            </a:r>
          </a:p>
        </p:txBody>
      </p:sp>
      <p:pic>
        <p:nvPicPr>
          <p:cNvPr id="102415" name="Picture 15" descr="caminando"/>
          <p:cNvPicPr>
            <a:picLocks noChangeAspect="1" noChangeArrowheads="1"/>
          </p:cNvPicPr>
          <p:nvPr/>
        </p:nvPicPr>
        <p:blipFill>
          <a:blip r:embed="rId2" cstate="print"/>
          <a:srcRect l="10249" r="5338"/>
          <a:stretch>
            <a:fillRect/>
          </a:stretch>
        </p:blipFill>
        <p:spPr bwMode="auto">
          <a:xfrm>
            <a:off x="2216150" y="2420938"/>
            <a:ext cx="2427288" cy="4248150"/>
          </a:xfrm>
          <a:prstGeom prst="rect">
            <a:avLst/>
          </a:prstGeom>
          <a:noFill/>
        </p:spPr>
      </p:pic>
      <p:pic>
        <p:nvPicPr>
          <p:cNvPr id="102429" name="Picture 29" descr="DSCN0454"/>
          <p:cNvPicPr>
            <a:picLocks noGrp="1" noChangeAspect="1" noChangeArrowheads="1"/>
          </p:cNvPicPr>
          <p:nvPr>
            <p:ph sz="quarter" idx="2"/>
          </p:nvPr>
        </p:nvPicPr>
        <p:blipFill>
          <a:blip r:embed="rId3" cstate="print"/>
          <a:srcRect/>
          <a:stretch>
            <a:fillRect/>
          </a:stretch>
        </p:blipFill>
        <p:spPr>
          <a:xfrm>
            <a:off x="5795963" y="404813"/>
            <a:ext cx="2914650" cy="2185987"/>
          </a:xfrm>
          <a:noFill/>
          <a:ln/>
        </p:spPr>
      </p:pic>
      <p:pic>
        <p:nvPicPr>
          <p:cNvPr id="102424" name="Picture 24" descr="Misiones 2004 uni"/>
          <p:cNvPicPr>
            <a:picLocks noChangeAspect="1" noChangeArrowheads="1"/>
          </p:cNvPicPr>
          <p:nvPr/>
        </p:nvPicPr>
        <p:blipFill>
          <a:blip r:embed="rId4" cstate="print"/>
          <a:srcRect t="24464" r="6306"/>
          <a:stretch>
            <a:fillRect/>
          </a:stretch>
        </p:blipFill>
        <p:spPr bwMode="auto">
          <a:xfrm>
            <a:off x="1714480" y="214290"/>
            <a:ext cx="4032250" cy="2159000"/>
          </a:xfrm>
          <a:prstGeom prst="rect">
            <a:avLst/>
          </a:prstGeom>
          <a:noFill/>
        </p:spPr>
      </p:pic>
      <p:pic>
        <p:nvPicPr>
          <p:cNvPr id="102432" name="Picture 32" descr="Imagen 041"/>
          <p:cNvPicPr>
            <a:picLocks noGrp="1" noChangeAspect="1" noChangeArrowheads="1"/>
          </p:cNvPicPr>
          <p:nvPr>
            <p:ph sz="quarter" idx="3"/>
          </p:nvPr>
        </p:nvPicPr>
        <p:blipFill>
          <a:blip r:embed="rId5" cstate="print"/>
          <a:srcRect/>
          <a:stretch>
            <a:fillRect/>
          </a:stretch>
        </p:blipFill>
        <p:spPr>
          <a:xfrm>
            <a:off x="4858529" y="3643315"/>
            <a:ext cx="4285471" cy="3214686"/>
          </a:xfrm>
          <a:noFill/>
          <a:ln/>
        </p:spPr>
      </p:pic>
    </p:spTree>
  </p:cSld>
  <p:clrMapOvr>
    <a:masterClrMapping/>
  </p:clrMapOvr>
  <p:transition advClick="0" advTm="10000"/>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82" name="Rectangle 6"/>
          <p:cNvSpPr>
            <a:spLocks noChangeArrowheads="1"/>
          </p:cNvSpPr>
          <p:nvPr/>
        </p:nvSpPr>
        <p:spPr bwMode="auto">
          <a:xfrm rot="16200000">
            <a:off x="-2677319" y="2875756"/>
            <a:ext cx="6191250" cy="1106488"/>
          </a:xfrm>
          <a:prstGeom prst="rect">
            <a:avLst/>
          </a:prstGeom>
          <a:noFill/>
          <a:ln w="9525">
            <a:noFill/>
            <a:miter lim="800000"/>
            <a:headEnd/>
            <a:tailEnd/>
          </a:ln>
          <a:effectLst/>
        </p:spPr>
        <p:txBody>
          <a:bodyPr anchor="ctr"/>
          <a:lstStyle/>
          <a:p>
            <a:r>
              <a:rPr lang="es-ES" sz="6600" dirty="0">
                <a:latin typeface="Stylus BT" pitchFamily="34" charset="0"/>
              </a:rPr>
              <a:t/>
            </a:r>
            <a:br>
              <a:rPr lang="es-ES" sz="6600" dirty="0">
                <a:latin typeface="Stylus BT" pitchFamily="34" charset="0"/>
              </a:rPr>
            </a:br>
            <a:r>
              <a:rPr lang="es-ES" sz="6000" b="1" dirty="0" smtClean="0">
                <a:solidFill>
                  <a:srgbClr val="3366FF"/>
                </a:solidFill>
                <a:latin typeface="Stylus BT" pitchFamily="34" charset="0"/>
              </a:rPr>
              <a:t>Trabajos voluntarios</a:t>
            </a:r>
            <a:endParaRPr lang="es-ES" sz="6000" b="1" dirty="0">
              <a:solidFill>
                <a:srgbClr val="3366FF"/>
              </a:solidFill>
              <a:latin typeface="Stylus BT" pitchFamily="34" charset="0"/>
            </a:endParaRPr>
          </a:p>
        </p:txBody>
      </p:sp>
      <p:pic>
        <p:nvPicPr>
          <p:cNvPr id="101400" name="Picture 24" descr="tti 120"/>
          <p:cNvPicPr>
            <a:picLocks noChangeAspect="1" noChangeArrowheads="1"/>
          </p:cNvPicPr>
          <p:nvPr/>
        </p:nvPicPr>
        <p:blipFill>
          <a:blip r:embed="rId2" cstate="print">
            <a:lum bright="24000" contrast="30000"/>
          </a:blip>
          <a:srcRect l="16959" r="13864" b="7393"/>
          <a:stretch>
            <a:fillRect/>
          </a:stretch>
        </p:blipFill>
        <p:spPr bwMode="auto">
          <a:xfrm>
            <a:off x="1857356" y="3762375"/>
            <a:ext cx="3089275" cy="3095625"/>
          </a:xfrm>
          <a:prstGeom prst="rect">
            <a:avLst/>
          </a:prstGeom>
          <a:noFill/>
        </p:spPr>
      </p:pic>
      <p:pic>
        <p:nvPicPr>
          <p:cNvPr id="101405" name="Picture 29" descr="12"/>
          <p:cNvPicPr>
            <a:picLocks noGrp="1" noChangeAspect="1" noChangeArrowheads="1"/>
          </p:cNvPicPr>
          <p:nvPr>
            <p:ph sz="half" idx="1"/>
          </p:nvPr>
        </p:nvPicPr>
        <p:blipFill>
          <a:blip r:embed="rId3" cstate="print"/>
          <a:srcRect/>
          <a:stretch>
            <a:fillRect/>
          </a:stretch>
        </p:blipFill>
        <p:spPr>
          <a:xfrm>
            <a:off x="4357686" y="0"/>
            <a:ext cx="4786314" cy="3589736"/>
          </a:xfrm>
          <a:noFill/>
          <a:ln/>
        </p:spPr>
      </p:pic>
      <p:pic>
        <p:nvPicPr>
          <p:cNvPr id="101407" name="Picture 31" descr="ale 064"/>
          <p:cNvPicPr>
            <a:picLocks noGrp="1" noChangeAspect="1" noChangeArrowheads="1"/>
          </p:cNvPicPr>
          <p:nvPr>
            <p:ph sz="half" idx="2"/>
          </p:nvPr>
        </p:nvPicPr>
        <p:blipFill>
          <a:blip r:embed="rId4" cstate="print"/>
          <a:srcRect/>
          <a:stretch>
            <a:fillRect/>
          </a:stretch>
        </p:blipFill>
        <p:spPr>
          <a:xfrm>
            <a:off x="4953003" y="3714753"/>
            <a:ext cx="4190997" cy="3143248"/>
          </a:xfrm>
          <a:noFill/>
          <a:ln/>
        </p:spPr>
      </p:pic>
      <p:pic>
        <p:nvPicPr>
          <p:cNvPr id="101394" name="Picture 18" descr="tti 066"/>
          <p:cNvPicPr>
            <a:picLocks noChangeAspect="1" noChangeArrowheads="1"/>
          </p:cNvPicPr>
          <p:nvPr/>
        </p:nvPicPr>
        <p:blipFill>
          <a:blip r:embed="rId5" cstate="print"/>
          <a:srcRect/>
          <a:stretch>
            <a:fillRect/>
          </a:stretch>
        </p:blipFill>
        <p:spPr bwMode="auto">
          <a:xfrm>
            <a:off x="1357290" y="0"/>
            <a:ext cx="3024188" cy="2232025"/>
          </a:xfrm>
          <a:prstGeom prst="rect">
            <a:avLst/>
          </a:prstGeom>
          <a:noFill/>
        </p:spPr>
      </p:pic>
    </p:spTree>
  </p:cSld>
  <p:clrMapOvr>
    <a:masterClrMapping/>
  </p:clrMapOvr>
  <p:transition advClick="0" advTm="10000"/>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p:cNvSpPr>
            <a:spLocks noChangeArrowheads="1"/>
          </p:cNvSpPr>
          <p:nvPr/>
        </p:nvSpPr>
        <p:spPr bwMode="auto">
          <a:xfrm rot="16200000">
            <a:off x="-2677319" y="2875756"/>
            <a:ext cx="6191250" cy="1106488"/>
          </a:xfrm>
          <a:prstGeom prst="rect">
            <a:avLst/>
          </a:prstGeom>
          <a:noFill/>
          <a:ln w="9525">
            <a:noFill/>
            <a:miter lim="800000"/>
            <a:headEnd/>
            <a:tailEnd/>
          </a:ln>
          <a:effectLst/>
        </p:spPr>
        <p:txBody>
          <a:bodyPr anchor="ctr"/>
          <a:lstStyle/>
          <a:p>
            <a:r>
              <a:rPr lang="es-ES" sz="4400" dirty="0">
                <a:latin typeface="Stylus BT" pitchFamily="34" charset="0"/>
              </a:rPr>
              <a:t/>
            </a:r>
            <a:br>
              <a:rPr lang="es-ES" sz="4400" dirty="0">
                <a:latin typeface="Stylus BT" pitchFamily="34" charset="0"/>
              </a:rPr>
            </a:br>
            <a:r>
              <a:rPr lang="es-ES" sz="4400" b="1" dirty="0">
                <a:solidFill>
                  <a:srgbClr val="3366FF"/>
                </a:solidFill>
                <a:latin typeface="Stylus BT" pitchFamily="34" charset="0"/>
              </a:rPr>
              <a:t>Actividades de Iglesia</a:t>
            </a:r>
          </a:p>
        </p:txBody>
      </p:sp>
      <p:pic>
        <p:nvPicPr>
          <p:cNvPr id="129036" name="Picture 12" descr="DSC03528"/>
          <p:cNvPicPr>
            <a:picLocks noGrp="1" noChangeAspect="1" noChangeArrowheads="1"/>
          </p:cNvPicPr>
          <p:nvPr>
            <p:ph sz="half" idx="1"/>
          </p:nvPr>
        </p:nvPicPr>
        <p:blipFill>
          <a:blip r:embed="rId2" cstate="print"/>
          <a:srcRect/>
          <a:stretch>
            <a:fillRect/>
          </a:stretch>
        </p:blipFill>
        <p:spPr>
          <a:xfrm>
            <a:off x="1331913" y="765175"/>
            <a:ext cx="4038600" cy="2692400"/>
          </a:xfrm>
          <a:noFill/>
          <a:ln/>
        </p:spPr>
      </p:pic>
      <p:pic>
        <p:nvPicPr>
          <p:cNvPr id="129042" name="Picture 18" descr="DSC00172"/>
          <p:cNvPicPr>
            <a:picLocks noGrp="1" noChangeAspect="1" noChangeArrowheads="1"/>
          </p:cNvPicPr>
          <p:nvPr>
            <p:ph sz="quarter" idx="2"/>
          </p:nvPr>
        </p:nvPicPr>
        <p:blipFill>
          <a:blip r:embed="rId3" cstate="print"/>
          <a:srcRect/>
          <a:stretch>
            <a:fillRect/>
          </a:stretch>
        </p:blipFill>
        <p:spPr>
          <a:xfrm>
            <a:off x="5210175" y="835025"/>
            <a:ext cx="3933825" cy="2951163"/>
          </a:xfrm>
          <a:noFill/>
          <a:ln/>
        </p:spPr>
      </p:pic>
      <p:pic>
        <p:nvPicPr>
          <p:cNvPr id="129047" name="Picture 23" descr="DSC03008"/>
          <p:cNvPicPr>
            <a:picLocks noGrp="1" noChangeAspect="1" noChangeArrowheads="1"/>
          </p:cNvPicPr>
          <p:nvPr>
            <p:ph sz="quarter" idx="3"/>
          </p:nvPr>
        </p:nvPicPr>
        <p:blipFill>
          <a:blip r:embed="rId4" cstate="print"/>
          <a:srcRect/>
          <a:stretch>
            <a:fillRect/>
          </a:stretch>
        </p:blipFill>
        <p:spPr>
          <a:xfrm>
            <a:off x="1476375" y="3500438"/>
            <a:ext cx="4057650" cy="3043237"/>
          </a:xfrm>
          <a:noFill/>
          <a:ln/>
        </p:spPr>
      </p:pic>
    </p:spTree>
  </p:cSld>
  <p:clrMapOvr>
    <a:masterClrMapping/>
  </p:clrMapOvr>
  <p:transition advClick="0" advTm="10000"/>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4" name="Rectangle 4"/>
          <p:cNvSpPr>
            <a:spLocks noGrp="1" noChangeArrowheads="1"/>
          </p:cNvSpPr>
          <p:nvPr>
            <p:ph type="body" sz="half" idx="2"/>
          </p:nvPr>
        </p:nvSpPr>
        <p:spPr>
          <a:xfrm>
            <a:off x="-214346" y="5572140"/>
            <a:ext cx="9144000" cy="833448"/>
          </a:xfrm>
        </p:spPr>
        <p:txBody>
          <a:bodyPr/>
          <a:lstStyle/>
          <a:p>
            <a:pPr indent="38100" algn="ctr">
              <a:lnSpc>
                <a:spcPct val="90000"/>
              </a:lnSpc>
              <a:buFontTx/>
              <a:buNone/>
              <a:defRPr/>
            </a:pPr>
            <a:r>
              <a:rPr lang="es-CL" sz="2400" b="1" kern="1200" dirty="0" smtClean="0">
                <a:solidFill>
                  <a:schemeClr val="tx1">
                    <a:lumMod val="95000"/>
                    <a:lumOff val="5000"/>
                  </a:schemeClr>
                </a:solidFill>
                <a:latin typeface="Calibri" pitchFamily="34" charset="0"/>
              </a:rPr>
              <a:t>“Nadie tiene mayor amor que el que da su vida por sus amigos”</a:t>
            </a:r>
          </a:p>
          <a:p>
            <a:pPr indent="38100" algn="ctr">
              <a:lnSpc>
                <a:spcPct val="90000"/>
              </a:lnSpc>
              <a:buFontTx/>
              <a:buNone/>
              <a:defRPr/>
            </a:pPr>
            <a:r>
              <a:rPr lang="es-CL" sz="2400" b="1" i="1" kern="1200" dirty="0" smtClean="0">
                <a:solidFill>
                  <a:schemeClr val="tx1">
                    <a:lumMod val="95000"/>
                    <a:lumOff val="5000"/>
                  </a:schemeClr>
                </a:solidFill>
                <a:latin typeface="Calibri" pitchFamily="34" charset="0"/>
              </a:rPr>
              <a:t>(</a:t>
            </a:r>
            <a:r>
              <a:rPr lang="es-CL" sz="2400" b="1" i="1" kern="1200" dirty="0" err="1" smtClean="0">
                <a:solidFill>
                  <a:schemeClr val="tx1">
                    <a:lumMod val="95000"/>
                    <a:lumOff val="5000"/>
                  </a:schemeClr>
                </a:solidFill>
                <a:latin typeface="Calibri" pitchFamily="34" charset="0"/>
              </a:rPr>
              <a:t>Jn</a:t>
            </a:r>
            <a:r>
              <a:rPr lang="es-CL" sz="2400" b="1" i="1" dirty="0" smtClean="0">
                <a:solidFill>
                  <a:schemeClr val="tx1">
                    <a:lumMod val="95000"/>
                    <a:lumOff val="5000"/>
                  </a:schemeClr>
                </a:solidFill>
                <a:latin typeface="Calibri" pitchFamily="34" charset="0"/>
              </a:rPr>
              <a:t> </a:t>
            </a:r>
            <a:r>
              <a:rPr lang="es-CL" sz="2400" b="1" i="1" kern="1200" dirty="0" smtClean="0">
                <a:solidFill>
                  <a:schemeClr val="tx1">
                    <a:lumMod val="95000"/>
                    <a:lumOff val="5000"/>
                  </a:schemeClr>
                </a:solidFill>
                <a:latin typeface="Calibri" pitchFamily="34" charset="0"/>
              </a:rPr>
              <a:t>15, 13),</a:t>
            </a:r>
          </a:p>
          <a:p>
            <a:pPr indent="38100" algn="r">
              <a:lnSpc>
                <a:spcPct val="90000"/>
              </a:lnSpc>
              <a:buFontTx/>
              <a:buNone/>
              <a:defRPr/>
            </a:pPr>
            <a:endParaRPr lang="en-US" sz="2800" dirty="0" smtClean="0">
              <a:latin typeface="Galliard BT" pitchFamily="18" charset="0"/>
            </a:endParaRPr>
          </a:p>
        </p:txBody>
      </p:sp>
      <p:pic>
        <p:nvPicPr>
          <p:cNvPr id="5" name="3 Marcador de contenido" descr="MAM.jpg"/>
          <p:cNvPicPr>
            <a:picLocks noGrp="1" noChangeAspect="1"/>
          </p:cNvPicPr>
          <p:nvPr>
            <p:ph idx="1"/>
          </p:nvPr>
        </p:nvPicPr>
        <p:blipFill>
          <a:blip r:embed="rId3"/>
          <a:stretch>
            <a:fillRect/>
          </a:stretch>
        </p:blipFill>
        <p:spPr>
          <a:xfrm>
            <a:off x="428596" y="1643050"/>
            <a:ext cx="2214578" cy="3112227"/>
          </a:xfrm>
        </p:spPr>
      </p:pic>
      <p:sp>
        <p:nvSpPr>
          <p:cNvPr id="6" name="Text Box 8"/>
          <p:cNvSpPr txBox="1">
            <a:spLocks noChangeArrowheads="1"/>
          </p:cNvSpPr>
          <p:nvPr/>
        </p:nvSpPr>
        <p:spPr bwMode="auto">
          <a:xfrm>
            <a:off x="3000375" y="1785926"/>
            <a:ext cx="6143625" cy="3046988"/>
          </a:xfrm>
          <a:prstGeom prst="rect">
            <a:avLst/>
          </a:prstGeom>
          <a:noFill/>
          <a:ln w="9525">
            <a:noFill/>
            <a:miter lim="800000"/>
            <a:headEnd/>
            <a:tailEnd/>
          </a:ln>
        </p:spPr>
        <p:txBody>
          <a:bodyPr>
            <a:spAutoFit/>
          </a:bodyPr>
          <a:lstStyle/>
          <a:p>
            <a:pPr marL="457200" indent="-457200">
              <a:buFont typeface="+mj-lt"/>
              <a:buAutoNum type="arabicPeriod"/>
              <a:defRPr/>
            </a:pPr>
            <a:r>
              <a:rPr lang="es-CL" sz="2400" b="1" dirty="0" smtClean="0">
                <a:solidFill>
                  <a:schemeClr val="tx1">
                    <a:lumMod val="95000"/>
                    <a:lumOff val="5000"/>
                  </a:schemeClr>
                </a:solidFill>
                <a:latin typeface="Calibri" pitchFamily="34" charset="0"/>
              </a:rPr>
              <a:t>Biblia y Báculo de Pastor - relación con el obispo.</a:t>
            </a:r>
            <a:endParaRPr lang="es-CL" sz="2400" b="1" dirty="0" smtClean="0">
              <a:solidFill>
                <a:srgbClr val="0D0D0D"/>
              </a:solidFill>
              <a:latin typeface="Calibri" pitchFamily="34" charset="0"/>
            </a:endParaRPr>
          </a:p>
          <a:p>
            <a:pPr marL="457200" indent="-457200">
              <a:buFont typeface="+mj-lt"/>
              <a:buAutoNum type="arabicPeriod"/>
              <a:defRPr/>
            </a:pPr>
            <a:r>
              <a:rPr lang="es-CL" sz="2400" b="1" dirty="0" smtClean="0">
                <a:solidFill>
                  <a:srgbClr val="0D0D0D"/>
                </a:solidFill>
                <a:latin typeface="Calibri" pitchFamily="34" charset="0"/>
              </a:rPr>
              <a:t>Regla de san Benito - Insertos en la familia benedictina.</a:t>
            </a:r>
          </a:p>
          <a:p>
            <a:pPr marL="457200" indent="-457200">
              <a:buFont typeface="+mj-lt"/>
              <a:buAutoNum type="arabicPeriod"/>
              <a:defRPr/>
            </a:pPr>
            <a:r>
              <a:rPr lang="es-CL" sz="2400" b="1" dirty="0" smtClean="0">
                <a:solidFill>
                  <a:srgbClr val="0D0D0D"/>
                </a:solidFill>
                <a:latin typeface="Calibri" pitchFamily="34" charset="0"/>
              </a:rPr>
              <a:t>Río Támesis - relación con </a:t>
            </a:r>
            <a:r>
              <a:rPr lang="es-CL" sz="2400" b="1" dirty="0" err="1" smtClean="0">
                <a:solidFill>
                  <a:srgbClr val="0D0D0D"/>
                </a:solidFill>
                <a:latin typeface="Calibri" pitchFamily="34" charset="0"/>
              </a:rPr>
              <a:t>Ampleforth</a:t>
            </a:r>
            <a:r>
              <a:rPr lang="es-CL" sz="2400" b="1" dirty="0" smtClean="0">
                <a:solidFill>
                  <a:srgbClr val="0D0D0D"/>
                </a:solidFill>
                <a:latin typeface="Calibri" pitchFamily="34" charset="0"/>
              </a:rPr>
              <a:t> y aguas del bautismo.</a:t>
            </a:r>
          </a:p>
          <a:p>
            <a:pPr marL="457200" indent="-457200">
              <a:buFont typeface="+mj-lt"/>
              <a:buAutoNum type="arabicPeriod"/>
              <a:defRPr/>
            </a:pPr>
            <a:r>
              <a:rPr lang="es-CL" sz="2400" b="1" dirty="0" smtClean="0">
                <a:solidFill>
                  <a:schemeClr val="tx1">
                    <a:lumMod val="95000"/>
                    <a:lumOff val="5000"/>
                  </a:schemeClr>
                </a:solidFill>
                <a:latin typeface="Calibri" pitchFamily="34" charset="0"/>
              </a:rPr>
              <a:t>Cerro </a:t>
            </a:r>
            <a:r>
              <a:rPr lang="es-CL" sz="2400" b="1" dirty="0" err="1" smtClean="0">
                <a:solidFill>
                  <a:schemeClr val="tx1">
                    <a:lumMod val="95000"/>
                    <a:lumOff val="5000"/>
                  </a:schemeClr>
                </a:solidFill>
                <a:latin typeface="Calibri" pitchFamily="34" charset="0"/>
              </a:rPr>
              <a:t>Manquehue</a:t>
            </a:r>
            <a:r>
              <a:rPr lang="es-CL" sz="2400" b="1" dirty="0" smtClean="0">
                <a:solidFill>
                  <a:schemeClr val="tx1">
                    <a:lumMod val="95000"/>
                    <a:lumOff val="5000"/>
                  </a:schemeClr>
                </a:solidFill>
                <a:latin typeface="Calibri" pitchFamily="34" charset="0"/>
              </a:rPr>
              <a:t> - a cuyos pies se fundó el Movimiento.</a:t>
            </a:r>
            <a:endParaRPr lang="es-ES_tradnl" sz="2400" b="1" dirty="0">
              <a:solidFill>
                <a:schemeClr val="tx1">
                  <a:lumMod val="95000"/>
                  <a:lumOff val="5000"/>
                </a:schemeClr>
              </a:solidFill>
              <a:latin typeface="Calibri" pitchFamily="34" charset="0"/>
            </a:endParaRPr>
          </a:p>
        </p:txBody>
      </p:sp>
      <p:sp>
        <p:nvSpPr>
          <p:cNvPr id="7" name="6 Rectángulo"/>
          <p:cNvSpPr/>
          <p:nvPr/>
        </p:nvSpPr>
        <p:spPr>
          <a:xfrm>
            <a:off x="500034" y="285728"/>
            <a:ext cx="1829347" cy="769441"/>
          </a:xfrm>
          <a:prstGeom prst="rect">
            <a:avLst/>
          </a:prstGeom>
        </p:spPr>
        <p:txBody>
          <a:bodyPr wrap="none">
            <a:spAutoFit/>
          </a:bodyPr>
          <a:lstStyle/>
          <a:p>
            <a:r>
              <a:rPr lang="es-CL" sz="4400" b="1" dirty="0" smtClean="0">
                <a:latin typeface="Calibri" pitchFamily="34" charset="0"/>
              </a:rPr>
              <a:t>Escudo</a:t>
            </a:r>
            <a:endParaRPr lang="es-ES_tradnl" sz="4400" b="1" dirty="0">
              <a:latin typeface="Calibri" pitchFamily="34" charset="0"/>
            </a:endParaRPr>
          </a:p>
        </p:txBody>
      </p:sp>
    </p:spTree>
  </p:cSld>
  <p:clrMapOvr>
    <a:masterClrMapping/>
  </p:clrMapOvr>
  <p:transition advClick="0" advTm="10000"/>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 Box 1028"/>
          <p:cNvSpPr txBox="1">
            <a:spLocks noChangeArrowheads="1"/>
          </p:cNvSpPr>
          <p:nvPr/>
        </p:nvSpPr>
        <p:spPr bwMode="auto">
          <a:xfrm>
            <a:off x="214313" y="106363"/>
            <a:ext cx="8643937" cy="830997"/>
          </a:xfrm>
          <a:prstGeom prst="rect">
            <a:avLst/>
          </a:prstGeom>
          <a:noFill/>
          <a:ln w="9525">
            <a:noFill/>
            <a:miter lim="800000"/>
            <a:headEnd/>
            <a:tailEnd/>
          </a:ln>
        </p:spPr>
        <p:txBody>
          <a:bodyPr>
            <a:spAutoFit/>
          </a:bodyPr>
          <a:lstStyle/>
          <a:p>
            <a:pPr algn="l">
              <a:spcBef>
                <a:spcPct val="50000"/>
              </a:spcBef>
            </a:pPr>
            <a:r>
              <a:rPr lang="es-ES_tradnl" sz="2400" b="1" dirty="0" smtClean="0">
                <a:latin typeface="Calibri" pitchFamily="34" charset="0"/>
              </a:rPr>
              <a:t>El Movimiento es definido canónicamente como una asociación privada de fieles laicos de la diócesis de Santiago </a:t>
            </a:r>
            <a:r>
              <a:rPr lang="es-ES_tradnl" sz="2400" b="1" dirty="0">
                <a:latin typeface="Calibri" pitchFamily="34" charset="0"/>
              </a:rPr>
              <a:t>de </a:t>
            </a:r>
            <a:r>
              <a:rPr lang="es-ES_tradnl" sz="2400" b="1" dirty="0" smtClean="0">
                <a:latin typeface="Calibri" pitchFamily="34" charset="0"/>
              </a:rPr>
              <a:t>Chile.</a:t>
            </a:r>
            <a:endParaRPr lang="es-ES_tradnl" sz="2400" b="1" dirty="0">
              <a:latin typeface="Calibri" pitchFamily="34" charset="0"/>
            </a:endParaRPr>
          </a:p>
        </p:txBody>
      </p:sp>
      <p:sp>
        <p:nvSpPr>
          <p:cNvPr id="18435" name="Text Box 1029"/>
          <p:cNvSpPr txBox="1">
            <a:spLocks noChangeArrowheads="1"/>
          </p:cNvSpPr>
          <p:nvPr/>
        </p:nvSpPr>
        <p:spPr bwMode="auto">
          <a:xfrm>
            <a:off x="285750" y="5372100"/>
            <a:ext cx="7643813" cy="1200329"/>
          </a:xfrm>
          <a:prstGeom prst="rect">
            <a:avLst/>
          </a:prstGeom>
          <a:noFill/>
          <a:ln w="9525">
            <a:noFill/>
            <a:miter lim="800000"/>
            <a:headEnd/>
            <a:tailEnd/>
          </a:ln>
        </p:spPr>
        <p:txBody>
          <a:bodyPr>
            <a:spAutoFit/>
          </a:bodyPr>
          <a:lstStyle/>
          <a:p>
            <a:pPr algn="l">
              <a:spcBef>
                <a:spcPct val="50000"/>
              </a:spcBef>
            </a:pPr>
            <a:r>
              <a:rPr lang="es-ES_tradnl" sz="2400" b="1" dirty="0" smtClean="0">
                <a:latin typeface="Calibri" pitchFamily="34" charset="0"/>
              </a:rPr>
              <a:t>Sus estatutos fueron aprobados por el arzobispo Carlos </a:t>
            </a:r>
            <a:r>
              <a:rPr lang="es-ES_tradnl" sz="2400" b="1" dirty="0">
                <a:latin typeface="Calibri" pitchFamily="34" charset="0"/>
              </a:rPr>
              <a:t>Oviedo </a:t>
            </a:r>
            <a:r>
              <a:rPr lang="es-ES_tradnl" sz="2400" b="1" dirty="0" smtClean="0">
                <a:latin typeface="Calibri" pitchFamily="34" charset="0"/>
              </a:rPr>
              <a:t>en </a:t>
            </a:r>
            <a:r>
              <a:rPr lang="es-ES_tradnl" sz="2400" b="1" dirty="0">
                <a:latin typeface="Calibri" pitchFamily="34" charset="0"/>
              </a:rPr>
              <a:t>1994, </a:t>
            </a:r>
            <a:r>
              <a:rPr lang="es-ES_tradnl" sz="2400" b="1" dirty="0" smtClean="0">
                <a:latin typeface="Calibri" pitchFamily="34" charset="0"/>
              </a:rPr>
              <a:t>y lo dotó de personalidad jurídica según el derecho canónico.</a:t>
            </a:r>
            <a:endParaRPr lang="es-ES_tradnl" sz="2400" b="1" dirty="0">
              <a:latin typeface="Calibri" pitchFamily="34" charset="0"/>
            </a:endParaRPr>
          </a:p>
        </p:txBody>
      </p:sp>
      <p:sp>
        <p:nvSpPr>
          <p:cNvPr id="18436" name="Text Box 1032"/>
          <p:cNvSpPr txBox="1">
            <a:spLocks noChangeArrowheads="1"/>
          </p:cNvSpPr>
          <p:nvPr/>
        </p:nvSpPr>
        <p:spPr bwMode="auto">
          <a:xfrm>
            <a:off x="6553200" y="4891088"/>
            <a:ext cx="2057400" cy="366712"/>
          </a:xfrm>
          <a:prstGeom prst="rect">
            <a:avLst/>
          </a:prstGeom>
          <a:noFill/>
          <a:ln w="9525">
            <a:noFill/>
            <a:miter lim="800000"/>
            <a:headEnd/>
            <a:tailEnd/>
          </a:ln>
        </p:spPr>
        <p:txBody>
          <a:bodyPr>
            <a:spAutoFit/>
          </a:bodyPr>
          <a:lstStyle/>
          <a:p>
            <a:pPr>
              <a:spcBef>
                <a:spcPct val="50000"/>
              </a:spcBef>
            </a:pPr>
            <a:r>
              <a:rPr lang="es-ES_tradnl" b="1">
                <a:solidFill>
                  <a:schemeClr val="bg1"/>
                </a:solidFill>
              </a:rPr>
              <a:t>Santiago, Chile</a:t>
            </a:r>
            <a:endParaRPr lang="es-ES" b="1">
              <a:solidFill>
                <a:schemeClr val="bg1"/>
              </a:solidFill>
            </a:endParaRPr>
          </a:p>
        </p:txBody>
      </p:sp>
      <p:pic>
        <p:nvPicPr>
          <p:cNvPr id="18437" name="6 Imagen" descr="800px-Santiago_do_Chile.jpg"/>
          <p:cNvPicPr>
            <a:picLocks noChangeAspect="1"/>
          </p:cNvPicPr>
          <p:nvPr/>
        </p:nvPicPr>
        <p:blipFill>
          <a:blip r:embed="rId3"/>
          <a:srcRect/>
          <a:stretch>
            <a:fillRect/>
          </a:stretch>
        </p:blipFill>
        <p:spPr bwMode="auto">
          <a:xfrm>
            <a:off x="0" y="1285875"/>
            <a:ext cx="9144000" cy="3786188"/>
          </a:xfrm>
          <a:prstGeom prst="rect">
            <a:avLst/>
          </a:prstGeom>
          <a:noFill/>
          <a:ln w="9525">
            <a:noFill/>
            <a:miter lim="800000"/>
            <a:headEnd/>
            <a:tailEnd/>
          </a:ln>
        </p:spPr>
      </p:pic>
    </p:spTree>
  </p:cSld>
  <p:clrMapOvr>
    <a:masterClrMapping/>
  </p:clrMapOvr>
  <p:transition advClick="0" advTm="10000"/>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1028"/>
          <p:cNvSpPr txBox="1">
            <a:spLocks noChangeArrowheads="1"/>
          </p:cNvSpPr>
          <p:nvPr/>
        </p:nvSpPr>
        <p:spPr bwMode="auto">
          <a:xfrm>
            <a:off x="214313" y="357188"/>
            <a:ext cx="3929062" cy="4524315"/>
          </a:xfrm>
          <a:prstGeom prst="rect">
            <a:avLst/>
          </a:prstGeom>
          <a:noFill/>
          <a:ln w="9525">
            <a:noFill/>
            <a:miter lim="800000"/>
            <a:headEnd/>
            <a:tailEnd/>
          </a:ln>
        </p:spPr>
        <p:txBody>
          <a:bodyPr>
            <a:spAutoFit/>
          </a:bodyPr>
          <a:lstStyle/>
          <a:p>
            <a:pPr algn="l">
              <a:lnSpc>
                <a:spcPct val="150000"/>
              </a:lnSpc>
              <a:spcBef>
                <a:spcPct val="50000"/>
              </a:spcBef>
            </a:pPr>
            <a:r>
              <a:rPr lang="es-ES_tradnl" sz="2400" b="1" dirty="0" smtClean="0">
                <a:latin typeface="Calibri" pitchFamily="34" charset="0"/>
              </a:rPr>
              <a:t>Los miembros del Movimiento quieren vivir en profundidad el sacramento del bautismo en la espiritualidad de la Regla de san Benito y en comunión filial con el obispo católico diocesano.</a:t>
            </a:r>
            <a:endParaRPr lang="es-ES_tradnl" sz="2400" b="1" dirty="0">
              <a:latin typeface="Calibri" pitchFamily="34" charset="0"/>
            </a:endParaRPr>
          </a:p>
        </p:txBody>
      </p:sp>
      <p:pic>
        <p:nvPicPr>
          <p:cNvPr id="19459" name="Picture 1030" descr="A:\Bautizo.gif"/>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3857625" y="0"/>
            <a:ext cx="4000500" cy="6861175"/>
          </a:xfrm>
          <a:prstGeom prst="rect">
            <a:avLst/>
          </a:prstGeom>
          <a:noFill/>
          <a:ln w="9525">
            <a:noFill/>
            <a:miter lim="800000"/>
            <a:headEnd/>
            <a:tailEnd/>
          </a:ln>
        </p:spPr>
      </p:pic>
    </p:spTree>
  </p:cSld>
  <p:clrMapOvr>
    <a:masterClrMapping/>
  </p:clrMapOvr>
  <p:transition advClick="0" advTm="10000"/>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 Box 1027"/>
          <p:cNvSpPr txBox="1">
            <a:spLocks noChangeArrowheads="1"/>
          </p:cNvSpPr>
          <p:nvPr/>
        </p:nvSpPr>
        <p:spPr bwMode="auto">
          <a:xfrm>
            <a:off x="214313" y="368300"/>
            <a:ext cx="4357687" cy="4708981"/>
          </a:xfrm>
          <a:prstGeom prst="rect">
            <a:avLst/>
          </a:prstGeom>
          <a:noFill/>
          <a:ln w="9525">
            <a:noFill/>
            <a:miter lim="800000"/>
            <a:headEnd/>
            <a:tailEnd/>
          </a:ln>
        </p:spPr>
        <p:txBody>
          <a:bodyPr>
            <a:spAutoFit/>
          </a:bodyPr>
          <a:lstStyle/>
          <a:p>
            <a:pPr algn="l">
              <a:lnSpc>
                <a:spcPct val="150000"/>
              </a:lnSpc>
              <a:spcBef>
                <a:spcPct val="50000"/>
              </a:spcBef>
            </a:pPr>
            <a:r>
              <a:rPr lang="es-CL" sz="2400" b="1" dirty="0" smtClean="0">
                <a:latin typeface="Calibri" pitchFamily="34" charset="0"/>
              </a:rPr>
              <a:t>Como los primeros cristianos, todos los miembros del Movimiento son hombres y mujeres comunes y corrientes, pecadores y frágiles incapaces de realizar por sí solos lo que quieren que sea </a:t>
            </a:r>
            <a:r>
              <a:rPr lang="es-CL" sz="2400" b="1" smtClean="0">
                <a:latin typeface="Calibri" pitchFamily="34" charset="0"/>
              </a:rPr>
              <a:t>su bautismo.</a:t>
            </a:r>
            <a:endParaRPr lang="es-CL" sz="2400" b="1" dirty="0">
              <a:latin typeface="Calibri" pitchFamily="34" charset="0"/>
            </a:endParaRPr>
          </a:p>
          <a:p>
            <a:pPr algn="l">
              <a:lnSpc>
                <a:spcPct val="150000"/>
              </a:lnSpc>
              <a:spcBef>
                <a:spcPct val="50000"/>
              </a:spcBef>
            </a:pPr>
            <a:endParaRPr lang="es-ES_tradnl" sz="2400" b="1" dirty="0">
              <a:latin typeface="Trajan Pro" pitchFamily="18" charset="0"/>
            </a:endParaRPr>
          </a:p>
        </p:txBody>
      </p:sp>
      <p:pic>
        <p:nvPicPr>
          <p:cNvPr id="20483" name="Picture 1034" descr="C:\WINDOWS\Escritorio\publica\alejandra valle\fotos optimizadas\05.jpg"/>
          <p:cNvPicPr>
            <a:picLocks noChangeAspect="1" noChangeArrowheads="1"/>
          </p:cNvPicPr>
          <p:nvPr/>
        </p:nvPicPr>
        <p:blipFill>
          <a:blip r:embed="rId3"/>
          <a:srcRect/>
          <a:stretch>
            <a:fillRect/>
          </a:stretch>
        </p:blipFill>
        <p:spPr bwMode="auto">
          <a:xfrm>
            <a:off x="5214938" y="2755900"/>
            <a:ext cx="3929062" cy="4102100"/>
          </a:xfrm>
          <a:prstGeom prst="rect">
            <a:avLst/>
          </a:prstGeom>
          <a:noFill/>
          <a:ln w="9525">
            <a:noFill/>
            <a:miter lim="800000"/>
            <a:headEnd/>
            <a:tailEnd/>
          </a:ln>
        </p:spPr>
      </p:pic>
    </p:spTree>
  </p:cSld>
  <p:clrMapOvr>
    <a:masterClrMapping/>
  </p:clrMapOvr>
  <p:transition advClick="0" advTm="10000"/>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ext Box 1027"/>
          <p:cNvSpPr txBox="1">
            <a:spLocks noChangeArrowheads="1"/>
          </p:cNvSpPr>
          <p:nvPr/>
        </p:nvSpPr>
        <p:spPr bwMode="auto">
          <a:xfrm>
            <a:off x="214313" y="112713"/>
            <a:ext cx="8763000" cy="1311128"/>
          </a:xfrm>
          <a:prstGeom prst="rect">
            <a:avLst/>
          </a:prstGeom>
          <a:noFill/>
          <a:ln w="9525">
            <a:noFill/>
            <a:miter lim="800000"/>
            <a:headEnd/>
            <a:tailEnd/>
          </a:ln>
        </p:spPr>
        <p:txBody>
          <a:bodyPr>
            <a:spAutoFit/>
          </a:bodyPr>
          <a:lstStyle/>
          <a:p>
            <a:pPr>
              <a:lnSpc>
                <a:spcPct val="110000"/>
              </a:lnSpc>
              <a:spcBef>
                <a:spcPct val="50000"/>
              </a:spcBef>
            </a:pPr>
            <a:r>
              <a:rPr lang="es-CL" sz="2400" b="1" dirty="0" smtClean="0">
                <a:latin typeface="Calibri" pitchFamily="34" charset="0"/>
              </a:rPr>
              <a:t>Los miembros del Movimiento forman una “Comunidad Benedictina Extendida”, una comunidad de personas, que viven, trabajan y rezan juntas, sirviendo bajo una regla y un superior.</a:t>
            </a:r>
            <a:endParaRPr lang="es-CL" sz="2400" dirty="0">
              <a:latin typeface="Calibri" pitchFamily="34" charset="0"/>
            </a:endParaRPr>
          </a:p>
        </p:txBody>
      </p:sp>
      <p:pic>
        <p:nvPicPr>
          <p:cNvPr id="21507" name="8 Imagen" descr="Imagen15.jpg"/>
          <p:cNvPicPr>
            <a:picLocks noChangeAspect="1"/>
          </p:cNvPicPr>
          <p:nvPr/>
        </p:nvPicPr>
        <p:blipFill>
          <a:blip r:embed="rId3"/>
          <a:srcRect/>
          <a:stretch>
            <a:fillRect/>
          </a:stretch>
        </p:blipFill>
        <p:spPr bwMode="auto">
          <a:xfrm>
            <a:off x="0" y="2357438"/>
            <a:ext cx="9144000" cy="4500562"/>
          </a:xfrm>
          <a:prstGeom prst="rect">
            <a:avLst/>
          </a:prstGeom>
          <a:noFill/>
          <a:ln w="9525">
            <a:noFill/>
            <a:miter lim="800000"/>
            <a:headEnd/>
            <a:tailEnd/>
          </a:ln>
        </p:spPr>
      </p:pic>
    </p:spTree>
  </p:cSld>
  <p:clrMapOvr>
    <a:masterClrMapping/>
  </p:clrMapOvr>
  <p:transition advClick="0" advTm="10000"/>
  <p:timing>
    <p:tnLst>
      <p:par>
        <p:cT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738</TotalTime>
  <Words>2638</Words>
  <Application>Microsoft Office PowerPoint</Application>
  <PresentationFormat>On-screen Show (4:3)</PresentationFormat>
  <Paragraphs>232</Paragraphs>
  <Slides>57</Slides>
  <Notes>41</Notes>
  <HiddenSlides>0</HiddenSlides>
  <MMClips>0</MMClips>
  <ScaleCrop>false</ScaleCrop>
  <HeadingPairs>
    <vt:vector size="8" baseType="variant">
      <vt:variant>
        <vt:lpstr>Fonts Used</vt:lpstr>
      </vt:variant>
      <vt:variant>
        <vt:i4>10</vt:i4>
      </vt:variant>
      <vt:variant>
        <vt:lpstr>Theme</vt:lpstr>
      </vt:variant>
      <vt:variant>
        <vt:i4>1</vt:i4>
      </vt:variant>
      <vt:variant>
        <vt:lpstr>Embedded OLE Servers</vt:lpstr>
      </vt:variant>
      <vt:variant>
        <vt:i4>1</vt:i4>
      </vt:variant>
      <vt:variant>
        <vt:lpstr>Slide Titles</vt:lpstr>
      </vt:variant>
      <vt:variant>
        <vt:i4>57</vt:i4>
      </vt:variant>
    </vt:vector>
  </HeadingPairs>
  <TitlesOfParts>
    <vt:vector size="69" baseType="lpstr">
      <vt:lpstr>NSimSun</vt:lpstr>
      <vt:lpstr>Antique Olive</vt:lpstr>
      <vt:lpstr>Arial</vt:lpstr>
      <vt:lpstr>Calibri</vt:lpstr>
      <vt:lpstr>Galliard BT</vt:lpstr>
      <vt:lpstr>Stylus BT</vt:lpstr>
      <vt:lpstr>Symbol</vt:lpstr>
      <vt:lpstr>Times New Roman</vt:lpstr>
      <vt:lpstr>Trajan Pro</vt:lpstr>
      <vt:lpstr>Univers</vt:lpstr>
      <vt:lpstr>Tema de Office</vt:lpstr>
      <vt:lpstr>Image</vt:lpstr>
      <vt:lpstr>PowerPoint Presentation</vt:lpstr>
      <vt:lpstr>Manquehue es un Movimiento laico, eclesial y benedictino nacido en Chile a finales de los años 70.</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Todos los veranos parten grupos de misioneros durante enero y febrero a monasterios de la Congregación Benedictina Inglesa. En los últimos 9 años han ido más de 130 jóvenes a misionar por 2 meses a colegios en Inglaterra y Estadios Unidos.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Usuario</dc:creator>
  <cp:lastModifiedBy>Richard</cp:lastModifiedBy>
  <cp:revision>78</cp:revision>
  <dcterms:created xsi:type="dcterms:W3CDTF">2013-07-18T23:05:34Z</dcterms:created>
  <dcterms:modified xsi:type="dcterms:W3CDTF">2013-09-11T15:11:29Z</dcterms:modified>
</cp:coreProperties>
</file>